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Lst>
  <p:notesMasterIdLst>
    <p:notesMasterId r:id="rId36"/>
  </p:notesMasterIdLst>
  <p:sldIdLst>
    <p:sldId id="256" r:id="rId2"/>
    <p:sldId id="257" r:id="rId3"/>
    <p:sldId id="258" r:id="rId4"/>
    <p:sldId id="260" r:id="rId5"/>
    <p:sldId id="269" r:id="rId6"/>
    <p:sldId id="270" r:id="rId7"/>
    <p:sldId id="261" r:id="rId8"/>
    <p:sldId id="262" r:id="rId9"/>
    <p:sldId id="263" r:id="rId10"/>
    <p:sldId id="264" r:id="rId11"/>
    <p:sldId id="265" r:id="rId12"/>
    <p:sldId id="266" r:id="rId13"/>
    <p:sldId id="267" r:id="rId14"/>
    <p:sldId id="271" r:id="rId15"/>
    <p:sldId id="272" r:id="rId16"/>
    <p:sldId id="273" r:id="rId17"/>
    <p:sldId id="274" r:id="rId18"/>
    <p:sldId id="282" r:id="rId19"/>
    <p:sldId id="283" r:id="rId20"/>
    <p:sldId id="276" r:id="rId21"/>
    <p:sldId id="289" r:id="rId22"/>
    <p:sldId id="290" r:id="rId23"/>
    <p:sldId id="293" r:id="rId24"/>
    <p:sldId id="278" r:id="rId25"/>
    <p:sldId id="277" r:id="rId26"/>
    <p:sldId id="294" r:id="rId27"/>
    <p:sldId id="281" r:id="rId28"/>
    <p:sldId id="280" r:id="rId29"/>
    <p:sldId id="295" r:id="rId30"/>
    <p:sldId id="279" r:id="rId31"/>
    <p:sldId id="284" r:id="rId32"/>
    <p:sldId id="286" r:id="rId33"/>
    <p:sldId id="287" r:id="rId34"/>
    <p:sldId id="288" r:id="rId35"/>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Comic Sans MS" pitchFamily="16" charset="0"/>
        <a:ea typeface="+mn-ea"/>
        <a:cs typeface="+mn-cs"/>
      </a:defRPr>
    </a:lvl1pPr>
    <a:lvl2pPr marL="457200" algn="l" rtl="0" eaLnBrk="0" fontAlgn="base" hangingPunct="0">
      <a:spcBef>
        <a:spcPct val="0"/>
      </a:spcBef>
      <a:spcAft>
        <a:spcPct val="0"/>
      </a:spcAft>
      <a:defRPr sz="3200" b="1" kern="1200">
        <a:solidFill>
          <a:schemeClr val="tx1"/>
        </a:solidFill>
        <a:latin typeface="Comic Sans MS" pitchFamily="16" charset="0"/>
        <a:ea typeface="+mn-ea"/>
        <a:cs typeface="+mn-cs"/>
      </a:defRPr>
    </a:lvl2pPr>
    <a:lvl3pPr marL="914400" algn="l" rtl="0" eaLnBrk="0" fontAlgn="base" hangingPunct="0">
      <a:spcBef>
        <a:spcPct val="0"/>
      </a:spcBef>
      <a:spcAft>
        <a:spcPct val="0"/>
      </a:spcAft>
      <a:defRPr sz="3200" b="1" kern="1200">
        <a:solidFill>
          <a:schemeClr val="tx1"/>
        </a:solidFill>
        <a:latin typeface="Comic Sans MS" pitchFamily="16" charset="0"/>
        <a:ea typeface="+mn-ea"/>
        <a:cs typeface="+mn-cs"/>
      </a:defRPr>
    </a:lvl3pPr>
    <a:lvl4pPr marL="1371600" algn="l" rtl="0" eaLnBrk="0" fontAlgn="base" hangingPunct="0">
      <a:spcBef>
        <a:spcPct val="0"/>
      </a:spcBef>
      <a:spcAft>
        <a:spcPct val="0"/>
      </a:spcAft>
      <a:defRPr sz="3200" b="1" kern="1200">
        <a:solidFill>
          <a:schemeClr val="tx1"/>
        </a:solidFill>
        <a:latin typeface="Comic Sans MS" pitchFamily="16" charset="0"/>
        <a:ea typeface="+mn-ea"/>
        <a:cs typeface="+mn-cs"/>
      </a:defRPr>
    </a:lvl4pPr>
    <a:lvl5pPr marL="1828800" algn="l" rtl="0" eaLnBrk="0" fontAlgn="base" hangingPunct="0">
      <a:spcBef>
        <a:spcPct val="0"/>
      </a:spcBef>
      <a:spcAft>
        <a:spcPct val="0"/>
      </a:spcAft>
      <a:defRPr sz="3200" b="1" kern="1200">
        <a:solidFill>
          <a:schemeClr val="tx1"/>
        </a:solidFill>
        <a:latin typeface="Comic Sans MS" pitchFamily="16" charset="0"/>
        <a:ea typeface="+mn-ea"/>
        <a:cs typeface="+mn-cs"/>
      </a:defRPr>
    </a:lvl5pPr>
    <a:lvl6pPr marL="2286000" algn="l" defTabSz="914400" rtl="0" eaLnBrk="1" latinLnBrk="0" hangingPunct="1">
      <a:defRPr sz="3200" b="1" kern="1200">
        <a:solidFill>
          <a:schemeClr val="tx1"/>
        </a:solidFill>
        <a:latin typeface="Comic Sans MS" pitchFamily="16" charset="0"/>
        <a:ea typeface="+mn-ea"/>
        <a:cs typeface="+mn-cs"/>
      </a:defRPr>
    </a:lvl6pPr>
    <a:lvl7pPr marL="2743200" algn="l" defTabSz="914400" rtl="0" eaLnBrk="1" latinLnBrk="0" hangingPunct="1">
      <a:defRPr sz="3200" b="1" kern="1200">
        <a:solidFill>
          <a:schemeClr val="tx1"/>
        </a:solidFill>
        <a:latin typeface="Comic Sans MS" pitchFamily="16" charset="0"/>
        <a:ea typeface="+mn-ea"/>
        <a:cs typeface="+mn-cs"/>
      </a:defRPr>
    </a:lvl7pPr>
    <a:lvl8pPr marL="3200400" algn="l" defTabSz="914400" rtl="0" eaLnBrk="1" latinLnBrk="0" hangingPunct="1">
      <a:defRPr sz="3200" b="1" kern="1200">
        <a:solidFill>
          <a:schemeClr val="tx1"/>
        </a:solidFill>
        <a:latin typeface="Comic Sans MS" pitchFamily="16" charset="0"/>
        <a:ea typeface="+mn-ea"/>
        <a:cs typeface="+mn-cs"/>
      </a:defRPr>
    </a:lvl8pPr>
    <a:lvl9pPr marL="3657600" algn="l" defTabSz="914400" rtl="0" eaLnBrk="1" latinLnBrk="0" hangingPunct="1">
      <a:defRPr sz="3200" b="1" kern="1200">
        <a:solidFill>
          <a:schemeClr val="tx1"/>
        </a:solidFill>
        <a:latin typeface="Comic Sans MS" pitchFamily="1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03A"/>
    <a:srgbClr val="680099"/>
    <a:srgbClr val="0FD800"/>
    <a:srgbClr val="376DFF"/>
    <a:srgbClr val="E70C00"/>
    <a:srgbClr val="C100B2"/>
    <a:srgbClr val="FFFA06"/>
    <a:srgbClr val="37D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0929"/>
  </p:normalViewPr>
  <p:slideViewPr>
    <p:cSldViewPr>
      <p:cViewPr varScale="1">
        <p:scale>
          <a:sx n="68" d="100"/>
          <a:sy n="68" d="100"/>
        </p:scale>
        <p:origin x="8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7A33E4-E2BD-4BD8-8E54-DD6FF50CB88F}" type="slidenum">
              <a:rPr lang="en-US"/>
              <a:pPr/>
              <a:t>‹#›</a:t>
            </a:fld>
            <a:endParaRPr lang="en-US"/>
          </a:p>
        </p:txBody>
      </p:sp>
    </p:spTree>
    <p:extLst>
      <p:ext uri="{BB962C8B-B14F-4D97-AF65-F5344CB8AC3E}">
        <p14:creationId xmlns:p14="http://schemas.microsoft.com/office/powerpoint/2010/main" val="35865363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FFB87-1E16-4115-9138-2F80B8C1A765}" type="slidenum">
              <a:rPr lang="en-US"/>
              <a:pPr/>
              <a:t>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8053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F1B06-5C7B-459E-B255-4AE674C8DFE7}" type="slidenum">
              <a:rPr lang="en-US"/>
              <a:pPr/>
              <a:t>10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875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E5356-7266-4668-9F0F-6FBD476CE2E2}" type="slidenum">
              <a:rPr lang="en-US"/>
              <a:pPr/>
              <a:t>11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68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F38AD-2B2F-4123-AB2D-BC811D1A0EEA}" type="slidenum">
              <a:rPr lang="en-US"/>
              <a:pPr/>
              <a:t>12</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33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42500-A004-4AB7-9165-628693104CC4}" type="slidenum">
              <a:rPr lang="en-US"/>
              <a:pPr/>
              <a:t>13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2733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6544D-73A1-42F6-AE86-40CA81DCC82A}" type="slidenum">
              <a:rPr lang="en-US"/>
              <a:pPr/>
              <a:t>14</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STOP HERE! Use the rest of this slide show later.</a:t>
            </a:r>
          </a:p>
        </p:txBody>
      </p:sp>
    </p:spTree>
    <p:extLst>
      <p:ext uri="{BB962C8B-B14F-4D97-AF65-F5344CB8AC3E}">
        <p14:creationId xmlns:p14="http://schemas.microsoft.com/office/powerpoint/2010/main" val="337909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746F3-46CE-4889-B213-FC2D489F6A8E}" type="slidenum">
              <a:rPr lang="en-US"/>
              <a:pPr/>
              <a:t>15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4671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A33E4-E2BD-4BD8-8E54-DD6FF50CB88F}" type="slidenum">
              <a:rPr lang="en-US" smtClean="0"/>
              <a:pPr/>
              <a:t>17</a:t>
            </a:fld>
            <a:endParaRPr lang="en-US"/>
          </a:p>
        </p:txBody>
      </p:sp>
    </p:spTree>
    <p:extLst>
      <p:ext uri="{BB962C8B-B14F-4D97-AF65-F5344CB8AC3E}">
        <p14:creationId xmlns:p14="http://schemas.microsoft.com/office/powerpoint/2010/main" val="1985379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660066"/>
                </a:solidFill>
                <a:effectLst/>
                <a:uLnTx/>
                <a:uFillTx/>
                <a:latin typeface="Times New Roman"/>
                <a:ea typeface="ＭＳ Ｐゴシック" panose="020B0600070205080204" pitchFamily="34" charset="-128"/>
                <a:cs typeface="+mn-cs"/>
              </a:rPr>
              <a:t>LG: </a:t>
            </a:r>
            <a:r>
              <a:rPr kumimoji="0" lang="en-US" sz="2400" b="0" i="0" u="none" strike="noStrike" kern="1200" cap="none" spc="0" normalizeH="0" baseline="0" noProof="0" smtClean="0">
                <a:ln>
                  <a:noFill/>
                </a:ln>
                <a:solidFill>
                  <a:srgbClr val="660066"/>
                </a:solidFill>
                <a:effectLst/>
                <a:uLnTx/>
                <a:uFillTx/>
                <a:latin typeface="Times New Roman"/>
                <a:ea typeface="ＭＳ Ｐゴシック" panose="020B0600070205080204" pitchFamily="34" charset="-128"/>
                <a:cs typeface="+mn-cs"/>
              </a:rPr>
              <a:t>to compare different methods of electricity generation</a:t>
            </a:r>
            <a:endParaRPr kumimoji="0" lang="en-US" sz="2400" b="1" i="0" u="none" strike="noStrike" kern="1200" cap="none" spc="0" normalizeH="0" baseline="0" noProof="0" smtClean="0">
              <a:ln>
                <a:noFill/>
              </a:ln>
              <a:solidFill>
                <a:srgbClr val="660066"/>
              </a:solidFill>
              <a:effectLst/>
              <a:uLnTx/>
              <a:uFillTx/>
              <a:latin typeface="Times New Roman"/>
              <a:ea typeface="ＭＳ Ｐゴシック" panose="020B0600070205080204" pitchFamily="34" charset="-128"/>
              <a:cs typeface="+mn-cs"/>
            </a:endParaRPr>
          </a:p>
          <a:p>
            <a:endParaRPr lang="en-US"/>
          </a:p>
        </p:txBody>
      </p:sp>
      <p:sp>
        <p:nvSpPr>
          <p:cNvPr id="4" name="Slide Number Placeholder 3"/>
          <p:cNvSpPr>
            <a:spLocks noGrp="1"/>
          </p:cNvSpPr>
          <p:nvPr>
            <p:ph type="sldNum" sz="quarter" idx="10"/>
          </p:nvPr>
        </p:nvSpPr>
        <p:spPr/>
        <p:txBody>
          <a:bodyPr/>
          <a:lstStyle/>
          <a:p>
            <a:fld id="{A9D00D79-6F28-4A7D-A2CB-DB59327BEA23}"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4531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D6170-B628-4094-8D49-F8BC6E2F60C9}" type="slidenum">
              <a:rPr lang="en-US"/>
              <a:pPr/>
              <a:t>2</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938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5D108-18C3-4A86-A09E-B77663CBDEBB}" type="slidenum">
              <a:rPr lang="en-US"/>
              <a:pPr/>
              <a:t>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131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689DA-7A2D-4217-9F26-1F3FC259E66B}" type="slidenum">
              <a:rPr lang="en-US"/>
              <a:pPr/>
              <a:t>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8127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D08EB-16A8-4A37-9AD6-1D326D983BE3}" type="slidenum">
              <a:rPr lang="en-US"/>
              <a:pPr/>
              <a:t>5</a:t>
            </a:fld>
            <a:endParaRPr lang="en-US"/>
          </a:p>
        </p:txBody>
      </p:sp>
      <p:sp>
        <p:nvSpPr>
          <p:cNvPr id="123906" name="Rectangle 1026"/>
          <p:cNvSpPr>
            <a:spLocks noGrp="1" noRot="1" noChangeAspect="1" noChangeArrowheads="1" noTextEdit="1"/>
          </p:cNvSpPr>
          <p:nvPr>
            <p:ph type="sldImg"/>
          </p:nvPr>
        </p:nvSpPr>
        <p:spPr>
          <a:ln/>
        </p:spPr>
      </p:sp>
      <p:sp>
        <p:nvSpPr>
          <p:cNvPr id="12390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64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9381F-ECFF-4BC2-ACF0-0CFBC2D813EE}" type="slidenum">
              <a:rPr lang="en-US"/>
              <a:pPr/>
              <a:t>6</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030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FEF34-48CE-4022-898E-FF62240DDFE9}" type="slidenum">
              <a:rPr lang="en-US"/>
              <a:pPr/>
              <a:t>7</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615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2D9A8-2871-4226-B35D-E7B9CEBAC4D7}" type="slidenum">
              <a:rPr lang="en-US"/>
              <a:pPr/>
              <a:t>8</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233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51AC3-8908-4DC5-9284-2F5E3A2EB64F}" type="slidenum">
              <a:rPr lang="en-US"/>
              <a:pPr/>
              <a:t>9</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311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EC2EE-0E9A-4C9A-B7A2-518A352CA9EF}" type="slidenum">
              <a:rPr lang="en-US" smtClean="0"/>
              <a:pPr/>
              <a:t>‹#›</a:t>
            </a:fld>
            <a:endParaRPr lang="en-US"/>
          </a:p>
        </p:txBody>
      </p:sp>
    </p:spTree>
    <p:extLst>
      <p:ext uri="{BB962C8B-B14F-4D97-AF65-F5344CB8AC3E}">
        <p14:creationId xmlns:p14="http://schemas.microsoft.com/office/powerpoint/2010/main" val="195243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9B6B8-50F8-464D-B05D-5B1A95282D20}" type="slidenum">
              <a:rPr lang="en-US" smtClean="0"/>
              <a:pPr/>
              <a:t>‹#›</a:t>
            </a:fld>
            <a:endParaRPr lang="en-US"/>
          </a:p>
        </p:txBody>
      </p:sp>
    </p:spTree>
    <p:extLst>
      <p:ext uri="{BB962C8B-B14F-4D97-AF65-F5344CB8AC3E}">
        <p14:creationId xmlns:p14="http://schemas.microsoft.com/office/powerpoint/2010/main" val="119633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9B6B8-50F8-464D-B05D-5B1A95282D2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403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9B6B8-50F8-464D-B05D-5B1A95282D20}" type="slidenum">
              <a:rPr lang="en-US" smtClean="0"/>
              <a:pPr/>
              <a:t>‹#›</a:t>
            </a:fld>
            <a:endParaRPr lang="en-US"/>
          </a:p>
        </p:txBody>
      </p:sp>
    </p:spTree>
    <p:extLst>
      <p:ext uri="{BB962C8B-B14F-4D97-AF65-F5344CB8AC3E}">
        <p14:creationId xmlns:p14="http://schemas.microsoft.com/office/powerpoint/2010/main" val="257014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9B6B8-50F8-464D-B05D-5B1A95282D2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661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9B6B8-50F8-464D-B05D-5B1A95282D20}" type="slidenum">
              <a:rPr lang="en-US" smtClean="0"/>
              <a:pPr/>
              <a:t>‹#›</a:t>
            </a:fld>
            <a:endParaRPr lang="en-US"/>
          </a:p>
        </p:txBody>
      </p:sp>
    </p:spTree>
    <p:extLst>
      <p:ext uri="{BB962C8B-B14F-4D97-AF65-F5344CB8AC3E}">
        <p14:creationId xmlns:p14="http://schemas.microsoft.com/office/powerpoint/2010/main" val="226251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9EC46-FF40-41C8-86E6-9A6E194F530F}" type="slidenum">
              <a:rPr lang="en-US" smtClean="0"/>
              <a:pPr/>
              <a:t>‹#›</a:t>
            </a:fld>
            <a:endParaRPr lang="en-US"/>
          </a:p>
        </p:txBody>
      </p:sp>
    </p:spTree>
    <p:extLst>
      <p:ext uri="{BB962C8B-B14F-4D97-AF65-F5344CB8AC3E}">
        <p14:creationId xmlns:p14="http://schemas.microsoft.com/office/powerpoint/2010/main" val="41109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6C6FD-29B4-4357-B68B-753D24E26BF7}" type="slidenum">
              <a:rPr lang="en-US" smtClean="0"/>
              <a:pPr/>
              <a:t>‹#›</a:t>
            </a:fld>
            <a:endParaRPr lang="en-US"/>
          </a:p>
        </p:txBody>
      </p:sp>
    </p:spTree>
    <p:extLst>
      <p:ext uri="{BB962C8B-B14F-4D97-AF65-F5344CB8AC3E}">
        <p14:creationId xmlns:p14="http://schemas.microsoft.com/office/powerpoint/2010/main" val="194646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F705B-1052-4B01-AA70-F686C79BBDA3}" type="slidenum">
              <a:rPr lang="en-US" smtClean="0"/>
              <a:pPr/>
              <a:t>‹#›</a:t>
            </a:fld>
            <a:endParaRPr lang="en-US"/>
          </a:p>
        </p:txBody>
      </p:sp>
    </p:spTree>
    <p:extLst>
      <p:ext uri="{BB962C8B-B14F-4D97-AF65-F5344CB8AC3E}">
        <p14:creationId xmlns:p14="http://schemas.microsoft.com/office/powerpoint/2010/main" val="318869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38367-1651-4C49-8D19-CB85FFB4772A}" type="slidenum">
              <a:rPr lang="en-US" smtClean="0"/>
              <a:pPr/>
              <a:t>‹#›</a:t>
            </a:fld>
            <a:endParaRPr lang="en-US"/>
          </a:p>
        </p:txBody>
      </p:sp>
    </p:spTree>
    <p:extLst>
      <p:ext uri="{BB962C8B-B14F-4D97-AF65-F5344CB8AC3E}">
        <p14:creationId xmlns:p14="http://schemas.microsoft.com/office/powerpoint/2010/main" val="97695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638AA-17DE-4CF0-B74B-963343128E5F}" type="slidenum">
              <a:rPr lang="en-US" smtClean="0"/>
              <a:pPr/>
              <a:t>‹#›</a:t>
            </a:fld>
            <a:endParaRPr lang="en-US"/>
          </a:p>
        </p:txBody>
      </p:sp>
    </p:spTree>
    <p:extLst>
      <p:ext uri="{BB962C8B-B14F-4D97-AF65-F5344CB8AC3E}">
        <p14:creationId xmlns:p14="http://schemas.microsoft.com/office/powerpoint/2010/main" val="255245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0B6EC-3BCD-45D8-8F30-67C072114638}" type="slidenum">
              <a:rPr lang="en-US" smtClean="0"/>
              <a:pPr/>
              <a:t>‹#›</a:t>
            </a:fld>
            <a:endParaRPr lang="en-US"/>
          </a:p>
        </p:txBody>
      </p:sp>
    </p:spTree>
    <p:extLst>
      <p:ext uri="{BB962C8B-B14F-4D97-AF65-F5344CB8AC3E}">
        <p14:creationId xmlns:p14="http://schemas.microsoft.com/office/powerpoint/2010/main" val="132415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16007-96A0-46E2-A120-BB90BF6C5C43}" type="slidenum">
              <a:rPr lang="en-US" smtClean="0"/>
              <a:pPr/>
              <a:t>‹#›</a:t>
            </a:fld>
            <a:endParaRPr lang="en-US"/>
          </a:p>
        </p:txBody>
      </p:sp>
    </p:spTree>
    <p:extLst>
      <p:ext uri="{BB962C8B-B14F-4D97-AF65-F5344CB8AC3E}">
        <p14:creationId xmlns:p14="http://schemas.microsoft.com/office/powerpoint/2010/main" val="85601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08E4E-E8F2-41F1-A18E-BE6892BAAE90}" type="slidenum">
              <a:rPr lang="en-US" smtClean="0"/>
              <a:pPr/>
              <a:t>‹#›</a:t>
            </a:fld>
            <a:endParaRPr lang="en-US"/>
          </a:p>
        </p:txBody>
      </p:sp>
    </p:spTree>
    <p:extLst>
      <p:ext uri="{BB962C8B-B14F-4D97-AF65-F5344CB8AC3E}">
        <p14:creationId xmlns:p14="http://schemas.microsoft.com/office/powerpoint/2010/main" val="87193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FB0C8-6746-4487-B5B8-A72F70FF08F8}" type="slidenum">
              <a:rPr lang="en-US" smtClean="0"/>
              <a:pPr/>
              <a:t>‹#›</a:t>
            </a:fld>
            <a:endParaRPr lang="en-US"/>
          </a:p>
        </p:txBody>
      </p:sp>
    </p:spTree>
    <p:extLst>
      <p:ext uri="{BB962C8B-B14F-4D97-AF65-F5344CB8AC3E}">
        <p14:creationId xmlns:p14="http://schemas.microsoft.com/office/powerpoint/2010/main" val="338433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4550C-B784-4611-AA0E-D8111CDC4403}" type="slidenum">
              <a:rPr lang="en-US" smtClean="0"/>
              <a:pPr/>
              <a:t>‹#›</a:t>
            </a:fld>
            <a:endParaRPr lang="en-US"/>
          </a:p>
        </p:txBody>
      </p:sp>
    </p:spTree>
    <p:extLst>
      <p:ext uri="{BB962C8B-B14F-4D97-AF65-F5344CB8AC3E}">
        <p14:creationId xmlns:p14="http://schemas.microsoft.com/office/powerpoint/2010/main" val="160709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8F3CE58-0426-4506-AB87-854C1C3B70FE}" type="slidenum">
              <a:rPr lang="en-US" smtClean="0"/>
              <a:pPr/>
              <a:t>‹#›</a:t>
            </a:fld>
            <a:endParaRPr lang="en-US"/>
          </a:p>
        </p:txBody>
      </p:sp>
    </p:spTree>
    <p:extLst>
      <p:ext uri="{BB962C8B-B14F-4D97-AF65-F5344CB8AC3E}">
        <p14:creationId xmlns:p14="http://schemas.microsoft.com/office/powerpoint/2010/main" val="35167889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1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image" Target="../media/image37.wmf"/></Relationships>
</file>

<file path=ppt/slides/_rels/slide1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5.wmf"/><Relationship Id="rId4" Type="http://schemas.openxmlformats.org/officeDocument/2006/relationships/oleObject" Target="../embeddings/Microsoft_Word_97_-_2003_Document1.doc"/></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7.jpeg"/><Relationship Id="rId4" Type="http://schemas.openxmlformats.org/officeDocument/2006/relationships/image" Target="../media/image56.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3" Type="http://schemas.openxmlformats.org/officeDocument/2006/relationships/image" Target="../media/image7.png"/><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wmf"/><Relationship Id="rId5" Type="http://schemas.openxmlformats.org/officeDocument/2006/relationships/image" Target="../media/image9.png"/><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CLp1zPVl2iM&amp;feature=related" TargetMode="External"/><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file:///\\localhost\Users\jamescurtis\Desktop\Semester%202%2011-12\SNC%201D1\electricity\How%20Wind%20Turbines%20Generate%20Electricity.mp4"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wmf"/></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png"/><Relationship Id="rId7" Type="http://schemas.openxmlformats.org/officeDocument/2006/relationships/image" Target="../media/image33.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jpeg"/><Relationship Id="rId10" Type="http://schemas.openxmlformats.org/officeDocument/2006/relationships/image" Target="../media/image36.wmf"/><Relationship Id="rId4" Type="http://schemas.openxmlformats.org/officeDocument/2006/relationships/image" Target="../media/image30.jpeg"/><Relationship Id="rId9" Type="http://schemas.openxmlformats.org/officeDocument/2006/relationships/image" Target="../media/image35.wmf"/></Relationships>
</file>

<file path=ppt/slides/_rels/slide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wmf"/><Relationship Id="rId11" Type="http://schemas.openxmlformats.org/officeDocument/2006/relationships/image" Target="../media/image45.wmf"/><Relationship Id="rId5" Type="http://schemas.openxmlformats.org/officeDocument/2006/relationships/image" Target="../media/image40.wmf"/><Relationship Id="rId10" Type="http://schemas.openxmlformats.org/officeDocument/2006/relationships/image" Target="../media/image44.wmf"/><Relationship Id="rId4" Type="http://schemas.openxmlformats.org/officeDocument/2006/relationships/image" Target="../media/image39.png"/><Relationship Id="rId9" Type="http://schemas.openxmlformats.org/officeDocument/2006/relationships/image" Target="../media/image43.wmf"/></Relationships>
</file>

<file path=ppt/slides/_rels/slide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352800"/>
            <a:ext cx="1524000" cy="350520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7391400" y="2743200"/>
            <a:ext cx="1752600" cy="4419600"/>
          </a:xfrm>
          <a:prstGeom prst="rect">
            <a:avLst/>
          </a:prstGeom>
          <a:noFill/>
        </p:spPr>
      </p:pic>
      <p:pic>
        <p:nvPicPr>
          <p:cNvPr id="2052" name="Picture 4"/>
          <p:cNvPicPr>
            <a:picLocks noChangeAspect="1" noChangeArrowheads="1"/>
          </p:cNvPicPr>
          <p:nvPr/>
        </p:nvPicPr>
        <p:blipFill>
          <a:blip r:embed="rId5" cstate="print"/>
          <a:srcRect/>
          <a:stretch>
            <a:fillRect/>
          </a:stretch>
        </p:blipFill>
        <p:spPr bwMode="auto">
          <a:xfrm>
            <a:off x="142875" y="0"/>
            <a:ext cx="1865313" cy="2514600"/>
          </a:xfrm>
          <a:prstGeom prst="rect">
            <a:avLst/>
          </a:prstGeom>
          <a:noFill/>
        </p:spPr>
      </p:pic>
      <p:pic>
        <p:nvPicPr>
          <p:cNvPr id="2053" name="Picture 5"/>
          <p:cNvPicPr>
            <a:picLocks noChangeAspect="1" noChangeArrowheads="1"/>
          </p:cNvPicPr>
          <p:nvPr/>
        </p:nvPicPr>
        <p:blipFill>
          <a:blip r:embed="rId6" cstate="print"/>
          <a:srcRect/>
          <a:stretch>
            <a:fillRect/>
          </a:stretch>
        </p:blipFill>
        <p:spPr bwMode="auto">
          <a:xfrm>
            <a:off x="2133600" y="5410200"/>
            <a:ext cx="4495800" cy="1447800"/>
          </a:xfrm>
          <a:prstGeom prst="rect">
            <a:avLst/>
          </a:prstGeom>
          <a:noFill/>
        </p:spPr>
      </p:pic>
      <p:pic>
        <p:nvPicPr>
          <p:cNvPr id="2054" name="Picture 6"/>
          <p:cNvPicPr>
            <a:picLocks noChangeAspect="1" noChangeArrowheads="1"/>
          </p:cNvPicPr>
          <p:nvPr/>
        </p:nvPicPr>
        <p:blipFill>
          <a:blip r:embed="rId7" cstate="print"/>
          <a:srcRect/>
          <a:stretch>
            <a:fillRect/>
          </a:stretch>
        </p:blipFill>
        <p:spPr bwMode="auto">
          <a:xfrm>
            <a:off x="7010400" y="228600"/>
            <a:ext cx="1773238" cy="1828800"/>
          </a:xfrm>
          <a:prstGeom prst="rect">
            <a:avLst/>
          </a:prstGeom>
          <a:noFill/>
        </p:spPr>
      </p:pic>
      <p:pic>
        <p:nvPicPr>
          <p:cNvPr id="2056" name="Picture 8"/>
          <p:cNvPicPr>
            <a:picLocks noChangeAspect="1" noChangeArrowheads="1"/>
          </p:cNvPicPr>
          <p:nvPr/>
        </p:nvPicPr>
        <p:blipFill>
          <a:blip r:embed="rId8" cstate="print"/>
          <a:srcRect/>
          <a:stretch>
            <a:fillRect/>
          </a:stretch>
        </p:blipFill>
        <p:spPr bwMode="auto">
          <a:xfrm>
            <a:off x="3505200" y="228600"/>
            <a:ext cx="2209800" cy="2101850"/>
          </a:xfrm>
          <a:prstGeom prst="rect">
            <a:avLst/>
          </a:prstGeom>
          <a:noFill/>
        </p:spPr>
      </p:pic>
      <p:sp>
        <p:nvSpPr>
          <p:cNvPr id="2058" name="WordArt 10"/>
          <p:cNvSpPr>
            <a:spLocks noChangeArrowheads="1" noChangeShapeType="1" noTextEdit="1"/>
          </p:cNvSpPr>
          <p:nvPr/>
        </p:nvSpPr>
        <p:spPr bwMode="auto">
          <a:xfrm>
            <a:off x="1752600" y="2133600"/>
            <a:ext cx="5791200" cy="2166938"/>
          </a:xfrm>
          <a:prstGeom prst="rect">
            <a:avLst/>
          </a:prstGeom>
        </p:spPr>
        <p:txBody>
          <a:bodyPr wrap="none" fromWordArt="1">
            <a:prstTxWarp prst="textDeflate">
              <a:avLst>
                <a:gd name="adj" fmla="val 26227"/>
              </a:avLst>
            </a:prstTxWarp>
          </a:bodyPr>
          <a:lstStyle/>
          <a:p>
            <a:pPr algn="ctr"/>
            <a:r>
              <a:rPr lang="en-US" sz="6000" kern="10" dirty="0">
                <a:ln w="9525">
                  <a:solidFill>
                    <a:srgbClr val="000000"/>
                  </a:solidFill>
                  <a:round/>
                  <a:headEnd/>
                  <a:tailEnd/>
                </a:ln>
                <a:solidFill>
                  <a:srgbClr val="FFFD0F"/>
                </a:solidFill>
                <a:latin typeface="Comic Sans MS"/>
              </a:rPr>
              <a:t>ENERGY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80099"/>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36525" y="-36513"/>
            <a:ext cx="8702675" cy="1066801"/>
          </a:xfrm>
          <a:prstGeom prst="rect">
            <a:avLst/>
          </a:prstGeom>
          <a:solidFill>
            <a:schemeClr val="tx2"/>
          </a:solidFill>
          <a:ln w="9525">
            <a:noFill/>
            <a:miter lim="800000"/>
            <a:headEnd/>
            <a:tailEnd/>
          </a:ln>
          <a:effectLst/>
        </p:spPr>
        <p:txBody>
          <a:bodyPr>
            <a:spAutoFit/>
          </a:bodyPr>
          <a:lstStyle/>
          <a:p>
            <a:pPr algn="ctr"/>
            <a:r>
              <a:rPr lang="en-US">
                <a:solidFill>
                  <a:srgbClr val="FFFD0F"/>
                </a:solidFill>
              </a:rPr>
              <a:t>Think about the energy conversions taking place with a flashlight.</a:t>
            </a:r>
            <a:endParaRPr lang="en-US"/>
          </a:p>
        </p:txBody>
      </p:sp>
      <p:pic>
        <p:nvPicPr>
          <p:cNvPr id="31748" name="Picture 4"/>
          <p:cNvPicPr>
            <a:picLocks noChangeAspect="1" noChangeArrowheads="1"/>
          </p:cNvPicPr>
          <p:nvPr/>
        </p:nvPicPr>
        <p:blipFill>
          <a:blip r:embed="rId3" cstate="print"/>
          <a:srcRect/>
          <a:stretch>
            <a:fillRect/>
          </a:stretch>
        </p:blipFill>
        <p:spPr bwMode="auto">
          <a:xfrm>
            <a:off x="2746564" y="1258888"/>
            <a:ext cx="3832223" cy="2366962"/>
          </a:xfrm>
          <a:prstGeom prst="rect">
            <a:avLst/>
          </a:prstGeom>
          <a:noFill/>
        </p:spPr>
      </p:pic>
      <p:sp>
        <p:nvSpPr>
          <p:cNvPr id="31749" name="AutoShape 5"/>
          <p:cNvSpPr>
            <a:spLocks noChangeArrowheads="1"/>
          </p:cNvSpPr>
          <p:nvPr/>
        </p:nvSpPr>
        <p:spPr bwMode="auto">
          <a:xfrm>
            <a:off x="0" y="4191000"/>
            <a:ext cx="2057400" cy="838200"/>
          </a:xfrm>
          <a:prstGeom prst="flowChartAlternateProcess">
            <a:avLst/>
          </a:prstGeom>
          <a:solidFill>
            <a:srgbClr val="FF903A"/>
          </a:solidFill>
          <a:ln w="9525">
            <a:solidFill>
              <a:schemeClr val="tx1"/>
            </a:solidFill>
            <a:miter lim="800000"/>
            <a:headEnd/>
            <a:tailEnd/>
          </a:ln>
          <a:effectLst/>
        </p:spPr>
        <p:txBody>
          <a:bodyPr wrap="none" anchor="ctr"/>
          <a:lstStyle/>
          <a:p>
            <a:endParaRPr lang="en-US"/>
          </a:p>
        </p:txBody>
      </p:sp>
      <p:sp>
        <p:nvSpPr>
          <p:cNvPr id="31750" name="AutoShape 6"/>
          <p:cNvSpPr>
            <a:spLocks noChangeArrowheads="1"/>
          </p:cNvSpPr>
          <p:nvPr/>
        </p:nvSpPr>
        <p:spPr bwMode="auto">
          <a:xfrm>
            <a:off x="2362200" y="4419600"/>
            <a:ext cx="609600" cy="381000"/>
          </a:xfrm>
          <a:prstGeom prst="rightArrow">
            <a:avLst>
              <a:gd name="adj1" fmla="val 50000"/>
              <a:gd name="adj2" fmla="val 40000"/>
            </a:avLst>
          </a:prstGeom>
          <a:solidFill>
            <a:srgbClr val="0FD800"/>
          </a:solidFill>
          <a:ln w="9525">
            <a:solidFill>
              <a:schemeClr val="tx1"/>
            </a:solidFill>
            <a:miter lim="800000"/>
            <a:headEnd/>
            <a:tailEnd/>
          </a:ln>
          <a:effectLst/>
        </p:spPr>
        <p:txBody>
          <a:bodyPr wrap="none" anchor="ctr"/>
          <a:lstStyle/>
          <a:p>
            <a:endParaRPr lang="en-US"/>
          </a:p>
        </p:txBody>
      </p:sp>
      <p:sp>
        <p:nvSpPr>
          <p:cNvPr id="31751" name="AutoShape 7"/>
          <p:cNvSpPr>
            <a:spLocks noChangeArrowheads="1"/>
          </p:cNvSpPr>
          <p:nvPr/>
        </p:nvSpPr>
        <p:spPr bwMode="auto">
          <a:xfrm>
            <a:off x="3124200" y="4267200"/>
            <a:ext cx="2057400" cy="762000"/>
          </a:xfrm>
          <a:prstGeom prst="flowChartPunchedTape">
            <a:avLst/>
          </a:prstGeom>
          <a:solidFill>
            <a:srgbClr val="E70C00"/>
          </a:solidFill>
          <a:ln w="9525">
            <a:solidFill>
              <a:schemeClr val="tx1"/>
            </a:solidFill>
            <a:miter lim="800000"/>
            <a:headEnd/>
            <a:tailEnd/>
          </a:ln>
          <a:effectLst/>
        </p:spPr>
        <p:txBody>
          <a:bodyPr wrap="none" anchor="ctr"/>
          <a:lstStyle/>
          <a:p>
            <a:endParaRPr lang="en-US"/>
          </a:p>
        </p:txBody>
      </p:sp>
      <p:sp>
        <p:nvSpPr>
          <p:cNvPr id="31752" name="AutoShape 8"/>
          <p:cNvSpPr>
            <a:spLocks noChangeArrowheads="1"/>
          </p:cNvSpPr>
          <p:nvPr/>
        </p:nvSpPr>
        <p:spPr bwMode="auto">
          <a:xfrm>
            <a:off x="5334000" y="4419600"/>
            <a:ext cx="609600" cy="457200"/>
          </a:xfrm>
          <a:prstGeom prst="rightArrow">
            <a:avLst>
              <a:gd name="adj1" fmla="val 50000"/>
              <a:gd name="adj2" fmla="val 33333"/>
            </a:avLst>
          </a:prstGeom>
          <a:solidFill>
            <a:srgbClr val="0FD800"/>
          </a:solidFill>
          <a:ln w="9525">
            <a:solidFill>
              <a:schemeClr val="tx1"/>
            </a:solidFill>
            <a:miter lim="800000"/>
            <a:headEnd/>
            <a:tailEnd/>
          </a:ln>
          <a:effectLst/>
        </p:spPr>
        <p:txBody>
          <a:bodyPr wrap="none" anchor="ctr"/>
          <a:lstStyle/>
          <a:p>
            <a:endParaRPr lang="en-US"/>
          </a:p>
        </p:txBody>
      </p:sp>
      <p:sp>
        <p:nvSpPr>
          <p:cNvPr id="31753" name="AutoShape 9"/>
          <p:cNvSpPr>
            <a:spLocks noChangeArrowheads="1"/>
          </p:cNvSpPr>
          <p:nvPr/>
        </p:nvSpPr>
        <p:spPr bwMode="auto">
          <a:xfrm>
            <a:off x="5943600" y="3276600"/>
            <a:ext cx="3733800" cy="2133600"/>
          </a:xfrm>
          <a:prstGeom prst="irregularSeal2">
            <a:avLst/>
          </a:prstGeom>
          <a:solidFill>
            <a:srgbClr val="FFFD0F"/>
          </a:solidFill>
          <a:ln w="9525">
            <a:solidFill>
              <a:schemeClr val="tx1"/>
            </a:solidFill>
            <a:miter lim="800000"/>
            <a:headEnd/>
            <a:tailEnd/>
          </a:ln>
          <a:effectLst/>
        </p:spPr>
        <p:txBody>
          <a:bodyPr wrap="none" anchor="ctr"/>
          <a:lstStyle/>
          <a:p>
            <a:endParaRPr lang="en-US"/>
          </a:p>
        </p:txBody>
      </p:sp>
      <p:sp>
        <p:nvSpPr>
          <p:cNvPr id="31754" name="Text Box 10"/>
          <p:cNvSpPr txBox="1">
            <a:spLocks noChangeArrowheads="1"/>
          </p:cNvSpPr>
          <p:nvPr/>
        </p:nvSpPr>
        <p:spPr bwMode="auto">
          <a:xfrm>
            <a:off x="0" y="4343400"/>
            <a:ext cx="1782763" cy="519113"/>
          </a:xfrm>
          <a:prstGeom prst="rect">
            <a:avLst/>
          </a:prstGeom>
          <a:noFill/>
          <a:ln w="9525">
            <a:noFill/>
            <a:miter lim="800000"/>
            <a:headEnd/>
            <a:tailEnd/>
          </a:ln>
          <a:effectLst/>
        </p:spPr>
        <p:txBody>
          <a:bodyPr wrap="none">
            <a:spAutoFit/>
          </a:bodyPr>
          <a:lstStyle/>
          <a:p>
            <a:r>
              <a:rPr lang="en-US" sz="2800"/>
              <a:t>Batteries</a:t>
            </a:r>
          </a:p>
        </p:txBody>
      </p:sp>
      <p:sp>
        <p:nvSpPr>
          <p:cNvPr id="31755" name="Text Box 11"/>
          <p:cNvSpPr txBox="1">
            <a:spLocks noChangeArrowheads="1"/>
          </p:cNvSpPr>
          <p:nvPr/>
        </p:nvSpPr>
        <p:spPr bwMode="auto">
          <a:xfrm>
            <a:off x="6477000" y="4114800"/>
            <a:ext cx="2419350" cy="519113"/>
          </a:xfrm>
          <a:prstGeom prst="rect">
            <a:avLst/>
          </a:prstGeom>
          <a:noFill/>
          <a:ln w="9525">
            <a:noFill/>
            <a:miter lim="800000"/>
            <a:headEnd/>
            <a:tailEnd/>
          </a:ln>
          <a:effectLst/>
        </p:spPr>
        <p:txBody>
          <a:bodyPr wrap="none">
            <a:spAutoFit/>
          </a:bodyPr>
          <a:lstStyle/>
          <a:p>
            <a:r>
              <a:rPr lang="en-US" sz="2800"/>
              <a:t>Light &amp; Heat</a:t>
            </a:r>
          </a:p>
        </p:txBody>
      </p:sp>
      <p:sp>
        <p:nvSpPr>
          <p:cNvPr id="31756" name="Text Box 12"/>
          <p:cNvSpPr txBox="1">
            <a:spLocks noChangeArrowheads="1"/>
          </p:cNvSpPr>
          <p:nvPr/>
        </p:nvSpPr>
        <p:spPr bwMode="auto">
          <a:xfrm>
            <a:off x="3429000" y="4398963"/>
            <a:ext cx="1196975" cy="519112"/>
          </a:xfrm>
          <a:prstGeom prst="rect">
            <a:avLst/>
          </a:prstGeom>
          <a:noFill/>
          <a:ln w="9525">
            <a:noFill/>
            <a:miter lim="800000"/>
            <a:headEnd/>
            <a:tailEnd/>
          </a:ln>
          <a:effectLst/>
        </p:spPr>
        <p:txBody>
          <a:bodyPr wrap="none">
            <a:spAutoFit/>
          </a:bodyPr>
          <a:lstStyle/>
          <a:p>
            <a:r>
              <a:rPr lang="en-US" sz="2800"/>
              <a:t>Wires</a:t>
            </a:r>
          </a:p>
        </p:txBody>
      </p:sp>
      <p:pic>
        <p:nvPicPr>
          <p:cNvPr id="31757" name="Picture 13"/>
          <p:cNvPicPr>
            <a:picLocks noChangeAspect="1" noChangeArrowheads="1"/>
          </p:cNvPicPr>
          <p:nvPr/>
        </p:nvPicPr>
        <p:blipFill>
          <a:blip r:embed="rId4" cstate="print"/>
          <a:srcRect l="26520" t="18045" r="29282" b="18797"/>
          <a:stretch>
            <a:fillRect/>
          </a:stretch>
        </p:blipFill>
        <p:spPr bwMode="auto">
          <a:xfrm>
            <a:off x="762000" y="5410200"/>
            <a:ext cx="381000" cy="533400"/>
          </a:xfrm>
          <a:prstGeom prst="rect">
            <a:avLst/>
          </a:prstGeom>
          <a:noFill/>
        </p:spPr>
      </p:pic>
      <p:pic>
        <p:nvPicPr>
          <p:cNvPr id="31758" name="Picture 14"/>
          <p:cNvPicPr>
            <a:picLocks noChangeAspect="1" noChangeArrowheads="1"/>
          </p:cNvPicPr>
          <p:nvPr/>
        </p:nvPicPr>
        <p:blipFill>
          <a:blip r:embed="rId4" cstate="print"/>
          <a:srcRect l="26520" t="18045" r="29282" b="18797"/>
          <a:stretch>
            <a:fillRect/>
          </a:stretch>
        </p:blipFill>
        <p:spPr bwMode="auto">
          <a:xfrm>
            <a:off x="3962400" y="5410200"/>
            <a:ext cx="381000" cy="533400"/>
          </a:xfrm>
          <a:prstGeom prst="rect">
            <a:avLst/>
          </a:prstGeom>
          <a:noFill/>
        </p:spPr>
      </p:pic>
      <p:pic>
        <p:nvPicPr>
          <p:cNvPr id="31759" name="Picture 15"/>
          <p:cNvPicPr>
            <a:picLocks noChangeAspect="1" noChangeArrowheads="1"/>
          </p:cNvPicPr>
          <p:nvPr/>
        </p:nvPicPr>
        <p:blipFill>
          <a:blip r:embed="rId4" cstate="print"/>
          <a:srcRect l="26520" t="18045" r="29282" b="18797"/>
          <a:stretch>
            <a:fillRect/>
          </a:stretch>
        </p:blipFill>
        <p:spPr bwMode="auto">
          <a:xfrm>
            <a:off x="7391400" y="5334000"/>
            <a:ext cx="381000" cy="533400"/>
          </a:xfrm>
          <a:prstGeom prst="rect">
            <a:avLst/>
          </a:prstGeom>
          <a:noFill/>
        </p:spPr>
      </p:pic>
      <p:sp>
        <p:nvSpPr>
          <p:cNvPr id="31760" name="Text Box 16"/>
          <p:cNvSpPr txBox="1">
            <a:spLocks noChangeArrowheads="1"/>
          </p:cNvSpPr>
          <p:nvPr/>
        </p:nvSpPr>
        <p:spPr bwMode="auto">
          <a:xfrm>
            <a:off x="0" y="5257800"/>
            <a:ext cx="2362200" cy="946150"/>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a:solidFill>
                  <a:srgbClr val="FF903A"/>
                </a:solidFill>
              </a:rPr>
              <a:t>CHEMICAL ENERGY</a:t>
            </a:r>
          </a:p>
        </p:txBody>
      </p:sp>
      <p:sp>
        <p:nvSpPr>
          <p:cNvPr id="31761" name="Text Box 17"/>
          <p:cNvSpPr txBox="1">
            <a:spLocks noChangeArrowheads="1"/>
          </p:cNvSpPr>
          <p:nvPr/>
        </p:nvSpPr>
        <p:spPr bwMode="auto">
          <a:xfrm>
            <a:off x="5334000" y="5257800"/>
            <a:ext cx="3810000" cy="946150"/>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a:solidFill>
                  <a:srgbClr val="FFFD0F"/>
                </a:solidFill>
              </a:rPr>
              <a:t>ELECTROMAGNETIC ENERGY</a:t>
            </a:r>
          </a:p>
        </p:txBody>
      </p:sp>
      <p:sp>
        <p:nvSpPr>
          <p:cNvPr id="31762" name="Text Box 18"/>
          <p:cNvSpPr txBox="1">
            <a:spLocks noChangeArrowheads="1"/>
          </p:cNvSpPr>
          <p:nvPr/>
        </p:nvSpPr>
        <p:spPr bwMode="auto">
          <a:xfrm>
            <a:off x="2438400" y="5257800"/>
            <a:ext cx="2819400" cy="946150"/>
          </a:xfrm>
          <a:prstGeom prst="rect">
            <a:avLst/>
          </a:prstGeom>
          <a:solidFill>
            <a:srgbClr val="000F0C"/>
          </a:solidFill>
          <a:ln w="9525">
            <a:noFill/>
            <a:miter lim="800000"/>
            <a:headEnd/>
            <a:tailEnd/>
          </a:ln>
          <a:effectLst/>
        </p:spPr>
        <p:txBody>
          <a:bodyPr>
            <a:spAutoFit/>
          </a:bodyPr>
          <a:lstStyle/>
          <a:p>
            <a:pPr algn="ctr">
              <a:spcBef>
                <a:spcPct val="50000"/>
              </a:spcBef>
            </a:pPr>
            <a:r>
              <a:rPr lang="en-US" sz="2800">
                <a:solidFill>
                  <a:srgbClr val="E70C00"/>
                </a:solidFill>
              </a:rPr>
              <a:t>ELECTRICAL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760"/>
                                        </p:tgtEl>
                                        <p:attrNameLst>
                                          <p:attrName>style.visibility</p:attrName>
                                        </p:attrNameLst>
                                      </p:cBhvr>
                                      <p:to>
                                        <p:strVal val="visible"/>
                                      </p:to>
                                    </p:set>
                                    <p:anim calcmode="lin" valueType="num">
                                      <p:cBhvr>
                                        <p:cTn id="7" dur="1000" fill="hold"/>
                                        <p:tgtEl>
                                          <p:spTgt spid="31760"/>
                                        </p:tgtEl>
                                        <p:attrNameLst>
                                          <p:attrName>ppt_w</p:attrName>
                                        </p:attrNameLst>
                                      </p:cBhvr>
                                      <p:tavLst>
                                        <p:tav tm="0">
                                          <p:val>
                                            <p:fltVal val="0"/>
                                          </p:val>
                                        </p:tav>
                                        <p:tav tm="100000">
                                          <p:val>
                                            <p:strVal val="#ppt_w"/>
                                          </p:val>
                                        </p:tav>
                                      </p:tavLst>
                                    </p:anim>
                                    <p:anim calcmode="lin" valueType="num">
                                      <p:cBhvr>
                                        <p:cTn id="8" dur="1000" fill="hold"/>
                                        <p:tgtEl>
                                          <p:spTgt spid="31760"/>
                                        </p:tgtEl>
                                        <p:attrNameLst>
                                          <p:attrName>ppt_h</p:attrName>
                                        </p:attrNameLst>
                                      </p:cBhvr>
                                      <p:tavLst>
                                        <p:tav tm="0">
                                          <p:val>
                                            <p:fltVal val="0"/>
                                          </p:val>
                                        </p:tav>
                                        <p:tav tm="100000">
                                          <p:val>
                                            <p:strVal val="#ppt_h"/>
                                          </p:val>
                                        </p:tav>
                                      </p:tavLst>
                                    </p:anim>
                                    <p:anim calcmode="lin" valueType="num">
                                      <p:cBhvr>
                                        <p:cTn id="9" dur="1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762"/>
                                        </p:tgtEl>
                                        <p:attrNameLst>
                                          <p:attrName>style.visibility</p:attrName>
                                        </p:attrNameLst>
                                      </p:cBhvr>
                                      <p:to>
                                        <p:strVal val="visible"/>
                                      </p:to>
                                    </p:set>
                                    <p:anim calcmode="lin" valueType="num">
                                      <p:cBhvr>
                                        <p:cTn id="15" dur="1000" fill="hold"/>
                                        <p:tgtEl>
                                          <p:spTgt spid="31762"/>
                                        </p:tgtEl>
                                        <p:attrNameLst>
                                          <p:attrName>ppt_w</p:attrName>
                                        </p:attrNameLst>
                                      </p:cBhvr>
                                      <p:tavLst>
                                        <p:tav tm="0">
                                          <p:val>
                                            <p:fltVal val="0"/>
                                          </p:val>
                                        </p:tav>
                                        <p:tav tm="100000">
                                          <p:val>
                                            <p:strVal val="#ppt_w"/>
                                          </p:val>
                                        </p:tav>
                                      </p:tavLst>
                                    </p:anim>
                                    <p:anim calcmode="lin" valueType="num">
                                      <p:cBhvr>
                                        <p:cTn id="16" dur="1000" fill="hold"/>
                                        <p:tgtEl>
                                          <p:spTgt spid="31762"/>
                                        </p:tgtEl>
                                        <p:attrNameLst>
                                          <p:attrName>ppt_h</p:attrName>
                                        </p:attrNameLst>
                                      </p:cBhvr>
                                      <p:tavLst>
                                        <p:tav tm="0">
                                          <p:val>
                                            <p:fltVal val="0"/>
                                          </p:val>
                                        </p:tav>
                                        <p:tav tm="100000">
                                          <p:val>
                                            <p:strVal val="#ppt_h"/>
                                          </p:val>
                                        </p:tav>
                                      </p:tavLst>
                                    </p:anim>
                                    <p:anim calcmode="lin" valueType="num">
                                      <p:cBhvr>
                                        <p:cTn id="17" dur="1000" fill="hold"/>
                                        <p:tgtEl>
                                          <p:spTgt spid="3176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1761"/>
                                        </p:tgtEl>
                                        <p:attrNameLst>
                                          <p:attrName>style.visibility</p:attrName>
                                        </p:attrNameLst>
                                      </p:cBhvr>
                                      <p:to>
                                        <p:strVal val="visible"/>
                                      </p:to>
                                    </p:set>
                                    <p:anim calcmode="lin" valueType="num">
                                      <p:cBhvr>
                                        <p:cTn id="23" dur="1000" fill="hold"/>
                                        <p:tgtEl>
                                          <p:spTgt spid="31761"/>
                                        </p:tgtEl>
                                        <p:attrNameLst>
                                          <p:attrName>ppt_w</p:attrName>
                                        </p:attrNameLst>
                                      </p:cBhvr>
                                      <p:tavLst>
                                        <p:tav tm="0">
                                          <p:val>
                                            <p:fltVal val="0"/>
                                          </p:val>
                                        </p:tav>
                                        <p:tav tm="100000">
                                          <p:val>
                                            <p:strVal val="#ppt_w"/>
                                          </p:val>
                                        </p:tav>
                                      </p:tavLst>
                                    </p:anim>
                                    <p:anim calcmode="lin" valueType="num">
                                      <p:cBhvr>
                                        <p:cTn id="24" dur="1000" fill="hold"/>
                                        <p:tgtEl>
                                          <p:spTgt spid="31761"/>
                                        </p:tgtEl>
                                        <p:attrNameLst>
                                          <p:attrName>ppt_h</p:attrName>
                                        </p:attrNameLst>
                                      </p:cBhvr>
                                      <p:tavLst>
                                        <p:tav tm="0">
                                          <p:val>
                                            <p:fltVal val="0"/>
                                          </p:val>
                                        </p:tav>
                                        <p:tav tm="100000">
                                          <p:val>
                                            <p:strVal val="#ppt_h"/>
                                          </p:val>
                                        </p:tav>
                                      </p:tavLst>
                                    </p:anim>
                                    <p:anim calcmode="lin" valueType="num">
                                      <p:cBhvr>
                                        <p:cTn id="25" dur="1000" fill="hold"/>
                                        <p:tgtEl>
                                          <p:spTgt spid="3176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0" grpId="0" animBg="1" autoUpdateAnimBg="0"/>
      <p:bldP spid="31761" grpId="0" animBg="1" autoUpdateAnimBg="0"/>
      <p:bldP spid="3176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00B2"/>
        </a:solidFill>
        <a:effectLst/>
      </p:bgPr>
    </p:bg>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457200" y="1143000"/>
            <a:ext cx="8078788" cy="701675"/>
          </a:xfrm>
          <a:prstGeom prst="rect">
            <a:avLst/>
          </a:prstGeom>
          <a:solidFill>
            <a:schemeClr val="tx2"/>
          </a:solidFill>
          <a:ln w="9525">
            <a:noFill/>
            <a:miter lim="800000"/>
            <a:headEnd/>
            <a:tailEnd/>
          </a:ln>
          <a:effectLst/>
        </p:spPr>
        <p:txBody>
          <a:bodyPr wrap="none">
            <a:spAutoFit/>
          </a:bodyPr>
          <a:lstStyle/>
          <a:p>
            <a:r>
              <a:rPr lang="en-US" sz="4000">
                <a:solidFill>
                  <a:srgbClr val="376DFF"/>
                </a:solidFill>
              </a:rPr>
              <a:t>ELECTRIC PENCIL SHARPENER</a:t>
            </a:r>
            <a:endParaRPr lang="en-US" sz="4000"/>
          </a:p>
        </p:txBody>
      </p:sp>
      <p:sp>
        <p:nvSpPr>
          <p:cNvPr id="32774" name="AutoShape 6"/>
          <p:cNvSpPr>
            <a:spLocks noChangeArrowheads="1"/>
          </p:cNvSpPr>
          <p:nvPr/>
        </p:nvSpPr>
        <p:spPr bwMode="auto">
          <a:xfrm>
            <a:off x="685800" y="2133600"/>
            <a:ext cx="2057400" cy="1066800"/>
          </a:xfrm>
          <a:prstGeom prst="flowChartAlternateProcess">
            <a:avLst/>
          </a:prstGeom>
          <a:solidFill>
            <a:srgbClr val="E70C00"/>
          </a:solidFill>
          <a:ln w="9525">
            <a:solidFill>
              <a:schemeClr val="tx1"/>
            </a:solidFill>
            <a:miter lim="800000"/>
            <a:headEnd/>
            <a:tailEnd/>
          </a:ln>
          <a:effectLst/>
        </p:spPr>
        <p:txBody>
          <a:bodyPr wrap="none" anchor="ctr"/>
          <a:lstStyle/>
          <a:p>
            <a:pPr algn="ctr"/>
            <a:r>
              <a:rPr lang="en-US" sz="2400"/>
              <a:t>WIRES</a:t>
            </a:r>
          </a:p>
        </p:txBody>
      </p:sp>
      <p:sp>
        <p:nvSpPr>
          <p:cNvPr id="32775" name="AutoShape 7"/>
          <p:cNvSpPr>
            <a:spLocks noChangeArrowheads="1"/>
          </p:cNvSpPr>
          <p:nvPr/>
        </p:nvSpPr>
        <p:spPr bwMode="auto">
          <a:xfrm>
            <a:off x="2971800" y="2667000"/>
            <a:ext cx="914400" cy="457200"/>
          </a:xfrm>
          <a:prstGeom prst="rightArrow">
            <a:avLst>
              <a:gd name="adj1" fmla="val 50000"/>
              <a:gd name="adj2" fmla="val 50000"/>
            </a:avLst>
          </a:prstGeom>
          <a:solidFill>
            <a:srgbClr val="0FD800"/>
          </a:solidFill>
          <a:ln w="9525">
            <a:solidFill>
              <a:schemeClr val="tx1"/>
            </a:solidFill>
            <a:miter lim="800000"/>
            <a:headEnd/>
            <a:tailEnd/>
          </a:ln>
          <a:effectLst/>
        </p:spPr>
        <p:txBody>
          <a:bodyPr wrap="none" anchor="ctr"/>
          <a:lstStyle/>
          <a:p>
            <a:endParaRPr lang="en-US"/>
          </a:p>
        </p:txBody>
      </p:sp>
      <p:sp>
        <p:nvSpPr>
          <p:cNvPr id="32776" name="AutoShape 8"/>
          <p:cNvSpPr>
            <a:spLocks noChangeArrowheads="1"/>
          </p:cNvSpPr>
          <p:nvPr/>
        </p:nvSpPr>
        <p:spPr bwMode="auto">
          <a:xfrm>
            <a:off x="4038600" y="2057400"/>
            <a:ext cx="3810000" cy="1371600"/>
          </a:xfrm>
          <a:prstGeom prst="flowChartProcess">
            <a:avLst/>
          </a:prstGeom>
          <a:solidFill>
            <a:srgbClr val="376DFF"/>
          </a:solidFill>
          <a:ln w="9525">
            <a:solidFill>
              <a:schemeClr val="tx1"/>
            </a:solidFill>
            <a:miter lim="800000"/>
            <a:headEnd/>
            <a:tailEnd/>
          </a:ln>
          <a:effectLst/>
        </p:spPr>
        <p:txBody>
          <a:bodyPr wrap="none" anchor="ctr"/>
          <a:lstStyle/>
          <a:p>
            <a:pPr algn="ctr"/>
            <a:r>
              <a:rPr lang="en-US" sz="2800"/>
              <a:t>GEARS &amp; BLADES</a:t>
            </a:r>
            <a:endParaRPr lang="en-US"/>
          </a:p>
        </p:txBody>
      </p:sp>
      <p:pic>
        <p:nvPicPr>
          <p:cNvPr id="32793" name="Picture 25"/>
          <p:cNvPicPr>
            <a:picLocks noChangeAspect="1" noChangeArrowheads="1"/>
          </p:cNvPicPr>
          <p:nvPr/>
        </p:nvPicPr>
        <p:blipFill>
          <a:blip r:embed="rId3" cstate="print"/>
          <a:srcRect r="30096" b="68196"/>
          <a:stretch>
            <a:fillRect/>
          </a:stretch>
        </p:blipFill>
        <p:spPr bwMode="auto">
          <a:xfrm>
            <a:off x="1143000" y="2971800"/>
            <a:ext cx="1143000" cy="838200"/>
          </a:xfrm>
          <a:prstGeom prst="rect">
            <a:avLst/>
          </a:prstGeom>
          <a:noFill/>
        </p:spPr>
      </p:pic>
      <p:pic>
        <p:nvPicPr>
          <p:cNvPr id="32798" name="Picture 30"/>
          <p:cNvPicPr>
            <a:picLocks noChangeAspect="1" noChangeArrowheads="1"/>
          </p:cNvPicPr>
          <p:nvPr/>
        </p:nvPicPr>
        <p:blipFill>
          <a:blip r:embed="rId4" cstate="print"/>
          <a:srcRect/>
          <a:stretch>
            <a:fillRect/>
          </a:stretch>
        </p:blipFill>
        <p:spPr bwMode="auto">
          <a:xfrm>
            <a:off x="5334000" y="2971800"/>
            <a:ext cx="1295400" cy="830263"/>
          </a:xfrm>
          <a:prstGeom prst="rect">
            <a:avLst/>
          </a:prstGeom>
          <a:noFill/>
        </p:spPr>
      </p:pic>
      <p:pic>
        <p:nvPicPr>
          <p:cNvPr id="32806" name="Picture 38"/>
          <p:cNvPicPr>
            <a:picLocks noChangeAspect="1" noChangeArrowheads="1"/>
          </p:cNvPicPr>
          <p:nvPr/>
        </p:nvPicPr>
        <p:blipFill>
          <a:blip r:embed="rId5" cstate="print"/>
          <a:srcRect l="26520" t="18045" r="29282" b="18797"/>
          <a:stretch>
            <a:fillRect/>
          </a:stretch>
        </p:blipFill>
        <p:spPr bwMode="auto">
          <a:xfrm>
            <a:off x="1371600" y="4114800"/>
            <a:ext cx="609600" cy="533400"/>
          </a:xfrm>
          <a:prstGeom prst="rect">
            <a:avLst/>
          </a:prstGeom>
          <a:noFill/>
        </p:spPr>
      </p:pic>
      <p:pic>
        <p:nvPicPr>
          <p:cNvPr id="32807" name="Picture 39"/>
          <p:cNvPicPr>
            <a:picLocks noChangeAspect="1" noChangeArrowheads="1"/>
          </p:cNvPicPr>
          <p:nvPr/>
        </p:nvPicPr>
        <p:blipFill>
          <a:blip r:embed="rId5" cstate="print"/>
          <a:srcRect l="26520" t="18045" r="29282" b="18797"/>
          <a:stretch>
            <a:fillRect/>
          </a:stretch>
        </p:blipFill>
        <p:spPr bwMode="auto">
          <a:xfrm>
            <a:off x="5791200" y="4038600"/>
            <a:ext cx="609600" cy="533400"/>
          </a:xfrm>
          <a:prstGeom prst="rect">
            <a:avLst/>
          </a:prstGeom>
          <a:noFill/>
        </p:spPr>
      </p:pic>
      <p:sp>
        <p:nvSpPr>
          <p:cNvPr id="32808" name="Text Box 40"/>
          <p:cNvSpPr txBox="1">
            <a:spLocks noChangeArrowheads="1"/>
          </p:cNvSpPr>
          <p:nvPr/>
        </p:nvSpPr>
        <p:spPr bwMode="auto">
          <a:xfrm>
            <a:off x="381000" y="4114800"/>
            <a:ext cx="3071813" cy="519113"/>
          </a:xfrm>
          <a:prstGeom prst="rect">
            <a:avLst/>
          </a:prstGeom>
          <a:solidFill>
            <a:schemeClr val="tx2"/>
          </a:solidFill>
          <a:ln w="9525">
            <a:noFill/>
            <a:miter lim="800000"/>
            <a:headEnd/>
            <a:tailEnd/>
          </a:ln>
          <a:effectLst/>
        </p:spPr>
        <p:txBody>
          <a:bodyPr wrap="none">
            <a:spAutoFit/>
          </a:bodyPr>
          <a:lstStyle/>
          <a:p>
            <a:r>
              <a:rPr lang="en-US" sz="2800">
                <a:solidFill>
                  <a:srgbClr val="376DFF"/>
                </a:solidFill>
              </a:rPr>
              <a:t>electrical energy</a:t>
            </a:r>
            <a:endParaRPr lang="en-US" sz="2800"/>
          </a:p>
        </p:txBody>
      </p:sp>
      <p:sp>
        <p:nvSpPr>
          <p:cNvPr id="32809" name="Text Box 41"/>
          <p:cNvSpPr txBox="1">
            <a:spLocks noChangeArrowheads="1"/>
          </p:cNvSpPr>
          <p:nvPr/>
        </p:nvSpPr>
        <p:spPr bwMode="auto">
          <a:xfrm>
            <a:off x="4648200" y="4038600"/>
            <a:ext cx="3302000" cy="519113"/>
          </a:xfrm>
          <a:prstGeom prst="rect">
            <a:avLst/>
          </a:prstGeom>
          <a:solidFill>
            <a:schemeClr val="tx2"/>
          </a:solidFill>
          <a:ln w="9525">
            <a:noFill/>
            <a:miter lim="800000"/>
            <a:headEnd/>
            <a:tailEnd/>
          </a:ln>
          <a:effectLst/>
        </p:spPr>
        <p:txBody>
          <a:bodyPr wrap="none">
            <a:spAutoFit/>
          </a:bodyPr>
          <a:lstStyle/>
          <a:p>
            <a:r>
              <a:rPr lang="en-US" sz="2800">
                <a:solidFill>
                  <a:srgbClr val="376DFF"/>
                </a:solidFill>
              </a:rPr>
              <a:t>mechanical energy</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808"/>
                                        </p:tgtEl>
                                        <p:attrNameLst>
                                          <p:attrName>style.visibility</p:attrName>
                                        </p:attrNameLst>
                                      </p:cBhvr>
                                      <p:to>
                                        <p:strVal val="visible"/>
                                      </p:to>
                                    </p:set>
                                    <p:anim calcmode="lin" valueType="num">
                                      <p:cBhvr>
                                        <p:cTn id="7" dur="1000" fill="hold"/>
                                        <p:tgtEl>
                                          <p:spTgt spid="32808"/>
                                        </p:tgtEl>
                                        <p:attrNameLst>
                                          <p:attrName>ppt_w</p:attrName>
                                        </p:attrNameLst>
                                      </p:cBhvr>
                                      <p:tavLst>
                                        <p:tav tm="0">
                                          <p:val>
                                            <p:fltVal val="0"/>
                                          </p:val>
                                        </p:tav>
                                        <p:tav tm="100000">
                                          <p:val>
                                            <p:strVal val="#ppt_w"/>
                                          </p:val>
                                        </p:tav>
                                      </p:tavLst>
                                    </p:anim>
                                    <p:anim calcmode="lin" valueType="num">
                                      <p:cBhvr>
                                        <p:cTn id="8" dur="1000" fill="hold"/>
                                        <p:tgtEl>
                                          <p:spTgt spid="32808"/>
                                        </p:tgtEl>
                                        <p:attrNameLst>
                                          <p:attrName>ppt_h</p:attrName>
                                        </p:attrNameLst>
                                      </p:cBhvr>
                                      <p:tavLst>
                                        <p:tav tm="0">
                                          <p:val>
                                            <p:fltVal val="0"/>
                                          </p:val>
                                        </p:tav>
                                        <p:tav tm="100000">
                                          <p:val>
                                            <p:strVal val="#ppt_h"/>
                                          </p:val>
                                        </p:tav>
                                      </p:tavLst>
                                    </p:anim>
                                    <p:anim calcmode="lin" valueType="num">
                                      <p:cBhvr>
                                        <p:cTn id="9" dur="1000" fill="hold"/>
                                        <p:tgtEl>
                                          <p:spTgt spid="328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2809"/>
                                        </p:tgtEl>
                                        <p:attrNameLst>
                                          <p:attrName>style.visibility</p:attrName>
                                        </p:attrNameLst>
                                      </p:cBhvr>
                                      <p:to>
                                        <p:strVal val="visible"/>
                                      </p:to>
                                    </p:set>
                                    <p:anim calcmode="lin" valueType="num">
                                      <p:cBhvr>
                                        <p:cTn id="15" dur="1000" fill="hold"/>
                                        <p:tgtEl>
                                          <p:spTgt spid="32809"/>
                                        </p:tgtEl>
                                        <p:attrNameLst>
                                          <p:attrName>ppt_w</p:attrName>
                                        </p:attrNameLst>
                                      </p:cBhvr>
                                      <p:tavLst>
                                        <p:tav tm="0">
                                          <p:val>
                                            <p:fltVal val="0"/>
                                          </p:val>
                                        </p:tav>
                                        <p:tav tm="100000">
                                          <p:val>
                                            <p:strVal val="#ppt_w"/>
                                          </p:val>
                                        </p:tav>
                                      </p:tavLst>
                                    </p:anim>
                                    <p:anim calcmode="lin" valueType="num">
                                      <p:cBhvr>
                                        <p:cTn id="16" dur="1000" fill="hold"/>
                                        <p:tgtEl>
                                          <p:spTgt spid="32809"/>
                                        </p:tgtEl>
                                        <p:attrNameLst>
                                          <p:attrName>ppt_h</p:attrName>
                                        </p:attrNameLst>
                                      </p:cBhvr>
                                      <p:tavLst>
                                        <p:tav tm="0">
                                          <p:val>
                                            <p:fltVal val="0"/>
                                          </p:val>
                                        </p:tav>
                                        <p:tav tm="100000">
                                          <p:val>
                                            <p:strVal val="#ppt_h"/>
                                          </p:val>
                                        </p:tav>
                                      </p:tavLst>
                                    </p:anim>
                                    <p:anim calcmode="lin" valueType="num">
                                      <p:cBhvr>
                                        <p:cTn id="17" dur="1000" fill="hold"/>
                                        <p:tgtEl>
                                          <p:spTgt spid="3280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28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8" grpId="0" animBg="1" autoUpdateAnimBg="0"/>
      <p:bldP spid="3280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80099"/>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667000" y="533400"/>
            <a:ext cx="3881438" cy="701675"/>
          </a:xfrm>
          <a:prstGeom prst="rect">
            <a:avLst/>
          </a:prstGeom>
          <a:solidFill>
            <a:schemeClr val="tx2"/>
          </a:solidFill>
          <a:ln w="9525">
            <a:noFill/>
            <a:miter lim="800000"/>
            <a:headEnd/>
            <a:tailEnd/>
          </a:ln>
          <a:effectLst/>
        </p:spPr>
        <p:txBody>
          <a:bodyPr wrap="none">
            <a:spAutoFit/>
          </a:bodyPr>
          <a:lstStyle/>
          <a:p>
            <a:r>
              <a:rPr lang="en-US" sz="4000">
                <a:solidFill>
                  <a:srgbClr val="E70C00"/>
                </a:solidFill>
              </a:rPr>
              <a:t>HEATING PAD</a:t>
            </a:r>
            <a:endParaRPr lang="en-US" sz="4000"/>
          </a:p>
        </p:txBody>
      </p:sp>
      <p:sp>
        <p:nvSpPr>
          <p:cNvPr id="33795" name="AutoShape 3"/>
          <p:cNvSpPr>
            <a:spLocks noChangeArrowheads="1"/>
          </p:cNvSpPr>
          <p:nvPr/>
        </p:nvSpPr>
        <p:spPr bwMode="auto">
          <a:xfrm>
            <a:off x="4191000" y="2057400"/>
            <a:ext cx="762000" cy="457200"/>
          </a:xfrm>
          <a:prstGeom prst="rightArrow">
            <a:avLst>
              <a:gd name="adj1" fmla="val 50000"/>
              <a:gd name="adj2" fmla="val 41667"/>
            </a:avLst>
          </a:prstGeom>
          <a:solidFill>
            <a:srgbClr val="0FD800"/>
          </a:solidFill>
          <a:ln w="9525">
            <a:solidFill>
              <a:schemeClr val="tx1"/>
            </a:solidFill>
            <a:miter lim="800000"/>
            <a:headEnd/>
            <a:tailEnd/>
          </a:ln>
          <a:effectLst/>
        </p:spPr>
        <p:txBody>
          <a:bodyPr wrap="none" anchor="ctr"/>
          <a:lstStyle/>
          <a:p>
            <a:endParaRPr lang="en-US"/>
          </a:p>
        </p:txBody>
      </p:sp>
      <p:sp>
        <p:nvSpPr>
          <p:cNvPr id="33796" name="AutoShape 4"/>
          <p:cNvSpPr>
            <a:spLocks noChangeArrowheads="1"/>
          </p:cNvSpPr>
          <p:nvPr/>
        </p:nvSpPr>
        <p:spPr bwMode="auto">
          <a:xfrm>
            <a:off x="5029200" y="1905000"/>
            <a:ext cx="2286000" cy="838200"/>
          </a:xfrm>
          <a:prstGeom prst="flowChartProcess">
            <a:avLst/>
          </a:prstGeom>
          <a:solidFill>
            <a:srgbClr val="FE5D00"/>
          </a:solidFill>
          <a:ln w="9525">
            <a:solidFill>
              <a:schemeClr val="tx1"/>
            </a:solidFill>
            <a:miter lim="800000"/>
            <a:headEnd/>
            <a:tailEnd/>
          </a:ln>
          <a:effectLst/>
        </p:spPr>
        <p:txBody>
          <a:bodyPr wrap="none" anchor="ctr"/>
          <a:lstStyle/>
          <a:p>
            <a:endParaRPr lang="en-US"/>
          </a:p>
        </p:txBody>
      </p:sp>
      <p:sp>
        <p:nvSpPr>
          <p:cNvPr id="33797" name="AutoShape 5"/>
          <p:cNvSpPr>
            <a:spLocks noChangeArrowheads="1"/>
          </p:cNvSpPr>
          <p:nvPr/>
        </p:nvSpPr>
        <p:spPr bwMode="auto">
          <a:xfrm>
            <a:off x="1828800" y="1828800"/>
            <a:ext cx="2286000" cy="838200"/>
          </a:xfrm>
          <a:prstGeom prst="flowChartAlternateProcess">
            <a:avLst/>
          </a:prstGeom>
          <a:solidFill>
            <a:srgbClr val="E70C00"/>
          </a:solidFill>
          <a:ln w="9525">
            <a:solidFill>
              <a:schemeClr val="tx1"/>
            </a:solidFill>
            <a:miter lim="800000"/>
            <a:headEnd/>
            <a:tailEnd/>
          </a:ln>
          <a:effectLst/>
        </p:spPr>
        <p:txBody>
          <a:bodyPr wrap="none" anchor="ctr"/>
          <a:lstStyle/>
          <a:p>
            <a:pPr algn="ctr"/>
            <a:r>
              <a:rPr lang="en-US" sz="2800"/>
              <a:t>WIRES</a:t>
            </a:r>
            <a:endParaRPr lang="en-US" sz="2400"/>
          </a:p>
        </p:txBody>
      </p:sp>
      <p:sp>
        <p:nvSpPr>
          <p:cNvPr id="33798" name="Rectangle 6"/>
          <p:cNvSpPr>
            <a:spLocks noChangeArrowheads="1"/>
          </p:cNvSpPr>
          <p:nvPr/>
        </p:nvSpPr>
        <p:spPr bwMode="auto">
          <a:xfrm>
            <a:off x="5562600" y="1981200"/>
            <a:ext cx="1187450" cy="519113"/>
          </a:xfrm>
          <a:prstGeom prst="rect">
            <a:avLst/>
          </a:prstGeom>
          <a:noFill/>
          <a:ln w="9525">
            <a:noFill/>
            <a:miter lim="800000"/>
            <a:headEnd/>
            <a:tailEnd/>
          </a:ln>
          <a:effectLst/>
        </p:spPr>
        <p:txBody>
          <a:bodyPr wrap="none">
            <a:spAutoFit/>
          </a:bodyPr>
          <a:lstStyle/>
          <a:p>
            <a:r>
              <a:rPr lang="en-US" sz="2800"/>
              <a:t>HEAT</a:t>
            </a:r>
          </a:p>
        </p:txBody>
      </p:sp>
      <p:pic>
        <p:nvPicPr>
          <p:cNvPr id="33799" name="Picture 7"/>
          <p:cNvPicPr>
            <a:picLocks noChangeAspect="1" noChangeArrowheads="1"/>
          </p:cNvPicPr>
          <p:nvPr/>
        </p:nvPicPr>
        <p:blipFill>
          <a:blip r:embed="rId3" cstate="print"/>
          <a:srcRect r="30098" b="72516"/>
          <a:stretch>
            <a:fillRect/>
          </a:stretch>
        </p:blipFill>
        <p:spPr bwMode="auto">
          <a:xfrm>
            <a:off x="2286000" y="2514600"/>
            <a:ext cx="1295400" cy="863600"/>
          </a:xfrm>
          <a:prstGeom prst="rect">
            <a:avLst/>
          </a:prstGeom>
          <a:noFill/>
        </p:spPr>
      </p:pic>
      <p:pic>
        <p:nvPicPr>
          <p:cNvPr id="33802" name="Picture 10"/>
          <p:cNvPicPr>
            <a:picLocks noChangeAspect="1" noChangeArrowheads="1"/>
          </p:cNvPicPr>
          <p:nvPr/>
        </p:nvPicPr>
        <p:blipFill>
          <a:blip r:embed="rId4" cstate="print"/>
          <a:srcRect r="22131" b="60440"/>
          <a:stretch>
            <a:fillRect/>
          </a:stretch>
        </p:blipFill>
        <p:spPr bwMode="auto">
          <a:xfrm>
            <a:off x="5943600" y="1447800"/>
            <a:ext cx="990600" cy="685800"/>
          </a:xfrm>
          <a:prstGeom prst="rect">
            <a:avLst/>
          </a:prstGeom>
          <a:noFill/>
        </p:spPr>
      </p:pic>
      <p:pic>
        <p:nvPicPr>
          <p:cNvPr id="33803" name="Picture 11"/>
          <p:cNvPicPr>
            <a:picLocks noChangeAspect="1" noChangeArrowheads="1"/>
          </p:cNvPicPr>
          <p:nvPr/>
        </p:nvPicPr>
        <p:blipFill>
          <a:blip r:embed="rId4" cstate="print"/>
          <a:srcRect l="11124" r="27695" b="64835"/>
          <a:stretch>
            <a:fillRect/>
          </a:stretch>
        </p:blipFill>
        <p:spPr bwMode="auto">
          <a:xfrm>
            <a:off x="5181600" y="1371600"/>
            <a:ext cx="838200" cy="609600"/>
          </a:xfrm>
          <a:prstGeom prst="rect">
            <a:avLst/>
          </a:prstGeom>
          <a:noFill/>
        </p:spPr>
      </p:pic>
      <p:pic>
        <p:nvPicPr>
          <p:cNvPr id="33806" name="Picture 14"/>
          <p:cNvPicPr>
            <a:picLocks noChangeAspect="1" noChangeArrowheads="1"/>
          </p:cNvPicPr>
          <p:nvPr/>
        </p:nvPicPr>
        <p:blipFill>
          <a:blip r:embed="rId5" cstate="print"/>
          <a:srcRect l="26520" t="18045" r="29282" b="18797"/>
          <a:stretch>
            <a:fillRect/>
          </a:stretch>
        </p:blipFill>
        <p:spPr bwMode="auto">
          <a:xfrm>
            <a:off x="2514600" y="3733800"/>
            <a:ext cx="609600" cy="533400"/>
          </a:xfrm>
          <a:prstGeom prst="rect">
            <a:avLst/>
          </a:prstGeom>
          <a:noFill/>
        </p:spPr>
      </p:pic>
      <p:pic>
        <p:nvPicPr>
          <p:cNvPr id="33807" name="Picture 15"/>
          <p:cNvPicPr>
            <a:picLocks noChangeAspect="1" noChangeArrowheads="1"/>
          </p:cNvPicPr>
          <p:nvPr/>
        </p:nvPicPr>
        <p:blipFill>
          <a:blip r:embed="rId5" cstate="print"/>
          <a:srcRect l="26520" t="18045" r="29282" b="18797"/>
          <a:stretch>
            <a:fillRect/>
          </a:stretch>
        </p:blipFill>
        <p:spPr bwMode="auto">
          <a:xfrm>
            <a:off x="5791200" y="3733800"/>
            <a:ext cx="609600" cy="533400"/>
          </a:xfrm>
          <a:prstGeom prst="rect">
            <a:avLst/>
          </a:prstGeom>
          <a:noFill/>
        </p:spPr>
      </p:pic>
      <p:sp>
        <p:nvSpPr>
          <p:cNvPr id="33808" name="Text Box 16"/>
          <p:cNvSpPr txBox="1">
            <a:spLocks noChangeArrowheads="1"/>
          </p:cNvSpPr>
          <p:nvPr/>
        </p:nvSpPr>
        <p:spPr bwMode="auto">
          <a:xfrm>
            <a:off x="1219200" y="3733800"/>
            <a:ext cx="3071813" cy="519113"/>
          </a:xfrm>
          <a:prstGeom prst="rect">
            <a:avLst/>
          </a:prstGeom>
          <a:solidFill>
            <a:schemeClr val="tx2"/>
          </a:solidFill>
          <a:ln w="9525">
            <a:noFill/>
            <a:miter lim="800000"/>
            <a:headEnd/>
            <a:tailEnd/>
          </a:ln>
          <a:effectLst/>
        </p:spPr>
        <p:txBody>
          <a:bodyPr wrap="none">
            <a:spAutoFit/>
          </a:bodyPr>
          <a:lstStyle/>
          <a:p>
            <a:r>
              <a:rPr lang="en-US" sz="2800">
                <a:solidFill>
                  <a:srgbClr val="E70C00"/>
                </a:solidFill>
              </a:rPr>
              <a:t>electrical energy</a:t>
            </a:r>
            <a:endParaRPr lang="en-US" sz="2800"/>
          </a:p>
        </p:txBody>
      </p:sp>
      <p:sp>
        <p:nvSpPr>
          <p:cNvPr id="33809" name="Text Box 17"/>
          <p:cNvSpPr txBox="1">
            <a:spLocks noChangeArrowheads="1"/>
          </p:cNvSpPr>
          <p:nvPr/>
        </p:nvSpPr>
        <p:spPr bwMode="auto">
          <a:xfrm>
            <a:off x="4724400" y="3733800"/>
            <a:ext cx="2792413" cy="519113"/>
          </a:xfrm>
          <a:prstGeom prst="rect">
            <a:avLst/>
          </a:prstGeom>
          <a:solidFill>
            <a:schemeClr val="tx2"/>
          </a:solidFill>
          <a:ln w="9525">
            <a:noFill/>
            <a:miter lim="800000"/>
            <a:headEnd/>
            <a:tailEnd/>
          </a:ln>
          <a:effectLst/>
        </p:spPr>
        <p:txBody>
          <a:bodyPr wrap="none">
            <a:spAutoFit/>
          </a:bodyPr>
          <a:lstStyle/>
          <a:p>
            <a:r>
              <a:rPr lang="en-US" sz="2800">
                <a:solidFill>
                  <a:srgbClr val="E70C00"/>
                </a:solidFill>
              </a:rPr>
              <a:t>thermal energy</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1000" fill="hold"/>
                                        <p:tgtEl>
                                          <p:spTgt spid="33808"/>
                                        </p:tgtEl>
                                        <p:attrNameLst>
                                          <p:attrName>ppt_w</p:attrName>
                                        </p:attrNameLst>
                                      </p:cBhvr>
                                      <p:tavLst>
                                        <p:tav tm="0">
                                          <p:val>
                                            <p:fltVal val="0"/>
                                          </p:val>
                                        </p:tav>
                                        <p:tav tm="100000">
                                          <p:val>
                                            <p:strVal val="#ppt_w"/>
                                          </p:val>
                                        </p:tav>
                                      </p:tavLst>
                                    </p:anim>
                                    <p:anim calcmode="lin" valueType="num">
                                      <p:cBhvr>
                                        <p:cTn id="8" dur="1000" fill="hold"/>
                                        <p:tgtEl>
                                          <p:spTgt spid="33808"/>
                                        </p:tgtEl>
                                        <p:attrNameLst>
                                          <p:attrName>ppt_h</p:attrName>
                                        </p:attrNameLst>
                                      </p:cBhvr>
                                      <p:tavLst>
                                        <p:tav tm="0">
                                          <p:val>
                                            <p:fltVal val="0"/>
                                          </p:val>
                                        </p:tav>
                                        <p:tav tm="100000">
                                          <p:val>
                                            <p:strVal val="#ppt_h"/>
                                          </p:val>
                                        </p:tav>
                                      </p:tavLst>
                                    </p:anim>
                                    <p:anim calcmode="lin" valueType="num">
                                      <p:cBhvr>
                                        <p:cTn id="9" dur="1000" fill="hold"/>
                                        <p:tgtEl>
                                          <p:spTgt spid="3380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3809"/>
                                        </p:tgtEl>
                                        <p:attrNameLst>
                                          <p:attrName>style.visibility</p:attrName>
                                        </p:attrNameLst>
                                      </p:cBhvr>
                                      <p:to>
                                        <p:strVal val="visible"/>
                                      </p:to>
                                    </p:set>
                                    <p:anim calcmode="lin" valueType="num">
                                      <p:cBhvr>
                                        <p:cTn id="15" dur="1000" fill="hold"/>
                                        <p:tgtEl>
                                          <p:spTgt spid="33809"/>
                                        </p:tgtEl>
                                        <p:attrNameLst>
                                          <p:attrName>ppt_w</p:attrName>
                                        </p:attrNameLst>
                                      </p:cBhvr>
                                      <p:tavLst>
                                        <p:tav tm="0">
                                          <p:val>
                                            <p:fltVal val="0"/>
                                          </p:val>
                                        </p:tav>
                                        <p:tav tm="100000">
                                          <p:val>
                                            <p:strVal val="#ppt_w"/>
                                          </p:val>
                                        </p:tav>
                                      </p:tavLst>
                                    </p:anim>
                                    <p:anim calcmode="lin" valueType="num">
                                      <p:cBhvr>
                                        <p:cTn id="16" dur="1000" fill="hold"/>
                                        <p:tgtEl>
                                          <p:spTgt spid="33809"/>
                                        </p:tgtEl>
                                        <p:attrNameLst>
                                          <p:attrName>ppt_h</p:attrName>
                                        </p:attrNameLst>
                                      </p:cBhvr>
                                      <p:tavLst>
                                        <p:tav tm="0">
                                          <p:val>
                                            <p:fltVal val="0"/>
                                          </p:val>
                                        </p:tav>
                                        <p:tav tm="100000">
                                          <p:val>
                                            <p:strVal val="#ppt_h"/>
                                          </p:val>
                                        </p:tav>
                                      </p:tavLst>
                                    </p:anim>
                                    <p:anim calcmode="lin" valueType="num">
                                      <p:cBhvr>
                                        <p:cTn id="17" dur="1000" fill="hold"/>
                                        <p:tgtEl>
                                          <p:spTgt spid="3380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8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animBg="1" autoUpdateAnimBg="0"/>
      <p:bldP spid="3380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0C00"/>
        </a:solidFill>
        <a:effectLst/>
      </p:bgPr>
    </p:bg>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3581400" y="288925"/>
            <a:ext cx="1873250" cy="701675"/>
          </a:xfrm>
          <a:prstGeom prst="rect">
            <a:avLst/>
          </a:prstGeom>
          <a:solidFill>
            <a:schemeClr val="tx2"/>
          </a:solidFill>
          <a:ln w="9525">
            <a:noFill/>
            <a:miter lim="800000"/>
            <a:headEnd/>
            <a:tailEnd/>
          </a:ln>
          <a:effectLst/>
        </p:spPr>
        <p:txBody>
          <a:bodyPr wrap="none">
            <a:spAutoFit/>
          </a:bodyPr>
          <a:lstStyle/>
          <a:p>
            <a:r>
              <a:rPr lang="en-US" sz="4000">
                <a:solidFill>
                  <a:srgbClr val="0FD800"/>
                </a:solidFill>
              </a:rPr>
              <a:t>PLANT</a:t>
            </a:r>
          </a:p>
        </p:txBody>
      </p:sp>
      <p:sp>
        <p:nvSpPr>
          <p:cNvPr id="34821" name="AutoShape 5"/>
          <p:cNvSpPr>
            <a:spLocks noChangeArrowheads="1"/>
          </p:cNvSpPr>
          <p:nvPr/>
        </p:nvSpPr>
        <p:spPr bwMode="auto">
          <a:xfrm>
            <a:off x="228600" y="1295400"/>
            <a:ext cx="1874838" cy="1884363"/>
          </a:xfrm>
          <a:prstGeom prst="sun">
            <a:avLst>
              <a:gd name="adj" fmla="val 25000"/>
            </a:avLst>
          </a:prstGeom>
          <a:solidFill>
            <a:srgbClr val="FFFA06"/>
          </a:solidFill>
          <a:ln w="9525">
            <a:solidFill>
              <a:schemeClr val="tx1"/>
            </a:solidFill>
            <a:miter lim="800000"/>
            <a:headEnd/>
            <a:tailEnd/>
          </a:ln>
          <a:effectLst/>
        </p:spPr>
        <p:txBody>
          <a:bodyPr wrap="none" anchor="ctr"/>
          <a:lstStyle/>
          <a:p>
            <a:endParaRPr lang="en-US"/>
          </a:p>
        </p:txBody>
      </p:sp>
      <p:sp>
        <p:nvSpPr>
          <p:cNvPr id="34822" name="AutoShape 6"/>
          <p:cNvSpPr>
            <a:spLocks noChangeArrowheads="1"/>
          </p:cNvSpPr>
          <p:nvPr/>
        </p:nvSpPr>
        <p:spPr bwMode="auto">
          <a:xfrm>
            <a:off x="2209800" y="2057400"/>
            <a:ext cx="914400" cy="457200"/>
          </a:xfrm>
          <a:prstGeom prst="rightArrow">
            <a:avLst>
              <a:gd name="adj1" fmla="val 50000"/>
              <a:gd name="adj2" fmla="val 50000"/>
            </a:avLst>
          </a:prstGeom>
          <a:solidFill>
            <a:srgbClr val="0FD800"/>
          </a:solidFill>
          <a:ln w="9525">
            <a:solidFill>
              <a:schemeClr val="tx1"/>
            </a:solidFill>
            <a:miter lim="800000"/>
            <a:headEnd/>
            <a:tailEnd/>
          </a:ln>
          <a:effectLst/>
        </p:spPr>
        <p:txBody>
          <a:bodyPr wrap="none" anchor="ctr"/>
          <a:lstStyle/>
          <a:p>
            <a:endParaRPr lang="en-US"/>
          </a:p>
        </p:txBody>
      </p:sp>
      <p:sp>
        <p:nvSpPr>
          <p:cNvPr id="34823" name="AutoShape 7" descr="Sphere"/>
          <p:cNvSpPr>
            <a:spLocks noChangeArrowheads="1"/>
          </p:cNvSpPr>
          <p:nvPr/>
        </p:nvSpPr>
        <p:spPr bwMode="auto">
          <a:xfrm>
            <a:off x="3657600" y="1752600"/>
            <a:ext cx="4419600" cy="1062038"/>
          </a:xfrm>
          <a:prstGeom prst="flowChartPunchedTape">
            <a:avLst/>
          </a:prstGeom>
          <a:pattFill prst="sphere">
            <a:fgClr>
              <a:srgbClr val="0FD800"/>
            </a:fgClr>
            <a:bgClr>
              <a:schemeClr val="bg1"/>
            </a:bgClr>
          </a:pattFill>
          <a:ln w="9525">
            <a:solidFill>
              <a:schemeClr val="tx1"/>
            </a:solidFill>
            <a:miter lim="800000"/>
            <a:headEnd/>
            <a:tailEnd/>
          </a:ln>
          <a:effectLst/>
        </p:spPr>
        <p:txBody>
          <a:bodyPr wrap="none" anchor="ctr"/>
          <a:lstStyle/>
          <a:p>
            <a:pPr algn="ctr"/>
            <a:r>
              <a:rPr lang="en-US"/>
              <a:t>PHOTOSYNTHESIS</a:t>
            </a:r>
          </a:p>
        </p:txBody>
      </p:sp>
      <p:sp>
        <p:nvSpPr>
          <p:cNvPr id="34824" name="Text Box 8"/>
          <p:cNvSpPr txBox="1">
            <a:spLocks noChangeArrowheads="1"/>
          </p:cNvSpPr>
          <p:nvPr/>
        </p:nvSpPr>
        <p:spPr bwMode="auto">
          <a:xfrm>
            <a:off x="685800" y="1981200"/>
            <a:ext cx="914400" cy="457200"/>
          </a:xfrm>
          <a:prstGeom prst="rect">
            <a:avLst/>
          </a:prstGeom>
          <a:noFill/>
          <a:ln w="9525">
            <a:noFill/>
            <a:miter lim="800000"/>
            <a:headEnd/>
            <a:tailEnd/>
          </a:ln>
          <a:effectLst/>
        </p:spPr>
        <p:txBody>
          <a:bodyPr>
            <a:spAutoFit/>
          </a:bodyPr>
          <a:lstStyle/>
          <a:p>
            <a:pPr>
              <a:spcBef>
                <a:spcPct val="50000"/>
              </a:spcBef>
            </a:pPr>
            <a:r>
              <a:rPr lang="en-US" sz="2400"/>
              <a:t>SUN</a:t>
            </a:r>
          </a:p>
        </p:txBody>
      </p:sp>
      <p:pic>
        <p:nvPicPr>
          <p:cNvPr id="34825" name="Picture 9"/>
          <p:cNvPicPr>
            <a:picLocks noChangeAspect="1" noChangeArrowheads="1"/>
          </p:cNvPicPr>
          <p:nvPr/>
        </p:nvPicPr>
        <p:blipFill>
          <a:blip r:embed="rId3" cstate="print"/>
          <a:srcRect l="66313" b="45763"/>
          <a:stretch>
            <a:fillRect/>
          </a:stretch>
        </p:blipFill>
        <p:spPr bwMode="auto">
          <a:xfrm>
            <a:off x="8077200" y="1752600"/>
            <a:ext cx="503238" cy="914400"/>
          </a:xfrm>
          <a:prstGeom prst="rect">
            <a:avLst/>
          </a:prstGeom>
          <a:noFill/>
        </p:spPr>
      </p:pic>
      <p:pic>
        <p:nvPicPr>
          <p:cNvPr id="34826" name="Picture 10"/>
          <p:cNvPicPr>
            <a:picLocks noChangeAspect="1" noChangeArrowheads="1"/>
          </p:cNvPicPr>
          <p:nvPr/>
        </p:nvPicPr>
        <p:blipFill>
          <a:blip r:embed="rId3" cstate="print"/>
          <a:srcRect t="9039" r="64293" b="41243"/>
          <a:stretch>
            <a:fillRect/>
          </a:stretch>
        </p:blipFill>
        <p:spPr bwMode="auto">
          <a:xfrm>
            <a:off x="3124200" y="1600200"/>
            <a:ext cx="533400" cy="838200"/>
          </a:xfrm>
          <a:prstGeom prst="rect">
            <a:avLst/>
          </a:prstGeom>
          <a:noFill/>
        </p:spPr>
      </p:pic>
      <p:pic>
        <p:nvPicPr>
          <p:cNvPr id="34827" name="Picture 11"/>
          <p:cNvPicPr>
            <a:picLocks noChangeAspect="1" noChangeArrowheads="1"/>
          </p:cNvPicPr>
          <p:nvPr/>
        </p:nvPicPr>
        <p:blipFill>
          <a:blip r:embed="rId3" cstate="print"/>
          <a:srcRect b="63841"/>
          <a:stretch>
            <a:fillRect/>
          </a:stretch>
        </p:blipFill>
        <p:spPr bwMode="auto">
          <a:xfrm>
            <a:off x="5562600" y="1295400"/>
            <a:ext cx="1493838" cy="609600"/>
          </a:xfrm>
          <a:prstGeom prst="rect">
            <a:avLst/>
          </a:prstGeom>
          <a:noFill/>
        </p:spPr>
      </p:pic>
      <p:pic>
        <p:nvPicPr>
          <p:cNvPr id="34831" name="Picture 15"/>
          <p:cNvPicPr>
            <a:picLocks noChangeAspect="1" noChangeArrowheads="1"/>
          </p:cNvPicPr>
          <p:nvPr/>
        </p:nvPicPr>
        <p:blipFill>
          <a:blip r:embed="rId4" cstate="print"/>
          <a:srcRect l="26520" t="18045" r="29282" b="18797"/>
          <a:stretch>
            <a:fillRect/>
          </a:stretch>
        </p:blipFill>
        <p:spPr bwMode="auto">
          <a:xfrm>
            <a:off x="1066800" y="4343400"/>
            <a:ext cx="609600" cy="533400"/>
          </a:xfrm>
          <a:prstGeom prst="rect">
            <a:avLst/>
          </a:prstGeom>
          <a:noFill/>
        </p:spPr>
      </p:pic>
      <p:pic>
        <p:nvPicPr>
          <p:cNvPr id="34832" name="Picture 16"/>
          <p:cNvPicPr>
            <a:picLocks noChangeAspect="1" noChangeArrowheads="1"/>
          </p:cNvPicPr>
          <p:nvPr/>
        </p:nvPicPr>
        <p:blipFill>
          <a:blip r:embed="rId4" cstate="print"/>
          <a:srcRect l="26520" t="18045" r="29282" b="18797"/>
          <a:stretch>
            <a:fillRect/>
          </a:stretch>
        </p:blipFill>
        <p:spPr bwMode="auto">
          <a:xfrm>
            <a:off x="5334000" y="4343400"/>
            <a:ext cx="609600" cy="533400"/>
          </a:xfrm>
          <a:prstGeom prst="rect">
            <a:avLst/>
          </a:prstGeom>
          <a:noFill/>
        </p:spPr>
      </p:pic>
      <p:sp>
        <p:nvSpPr>
          <p:cNvPr id="34833" name="Text Box 17"/>
          <p:cNvSpPr txBox="1">
            <a:spLocks noChangeArrowheads="1"/>
          </p:cNvSpPr>
          <p:nvPr/>
        </p:nvSpPr>
        <p:spPr bwMode="auto">
          <a:xfrm>
            <a:off x="1588" y="4114800"/>
            <a:ext cx="3270250" cy="1066800"/>
          </a:xfrm>
          <a:prstGeom prst="rect">
            <a:avLst/>
          </a:prstGeom>
          <a:solidFill>
            <a:schemeClr val="tx2"/>
          </a:solidFill>
          <a:ln w="9525">
            <a:noFill/>
            <a:miter lim="800000"/>
            <a:headEnd/>
            <a:tailEnd/>
          </a:ln>
          <a:effectLst/>
        </p:spPr>
        <p:txBody>
          <a:bodyPr wrap="none">
            <a:spAutoFit/>
          </a:bodyPr>
          <a:lstStyle/>
          <a:p>
            <a:pPr algn="ctr"/>
            <a:r>
              <a:rPr lang="en-US">
                <a:solidFill>
                  <a:srgbClr val="0FD800"/>
                </a:solidFill>
              </a:rPr>
              <a:t>electromagnetic</a:t>
            </a:r>
          </a:p>
          <a:p>
            <a:pPr algn="ctr"/>
            <a:r>
              <a:rPr lang="en-US">
                <a:solidFill>
                  <a:srgbClr val="0FD800"/>
                </a:solidFill>
              </a:rPr>
              <a:t>energy</a:t>
            </a:r>
          </a:p>
        </p:txBody>
      </p:sp>
      <p:sp>
        <p:nvSpPr>
          <p:cNvPr id="34834" name="Text Box 18"/>
          <p:cNvSpPr txBox="1">
            <a:spLocks noChangeArrowheads="1"/>
          </p:cNvSpPr>
          <p:nvPr/>
        </p:nvSpPr>
        <p:spPr bwMode="auto">
          <a:xfrm>
            <a:off x="5140325" y="4114800"/>
            <a:ext cx="1830388" cy="1066800"/>
          </a:xfrm>
          <a:prstGeom prst="rect">
            <a:avLst/>
          </a:prstGeom>
          <a:solidFill>
            <a:schemeClr val="tx2"/>
          </a:solidFill>
          <a:ln w="9525">
            <a:noFill/>
            <a:miter lim="800000"/>
            <a:headEnd/>
            <a:tailEnd/>
          </a:ln>
          <a:effectLst/>
        </p:spPr>
        <p:txBody>
          <a:bodyPr wrap="none">
            <a:spAutoFit/>
          </a:bodyPr>
          <a:lstStyle/>
          <a:p>
            <a:pPr algn="ctr"/>
            <a:r>
              <a:rPr lang="en-US">
                <a:solidFill>
                  <a:srgbClr val="0FD800"/>
                </a:solidFill>
              </a:rPr>
              <a:t>chemical</a:t>
            </a:r>
          </a:p>
          <a:p>
            <a:pPr algn="ctr"/>
            <a:r>
              <a:rPr lang="en-US">
                <a:solidFill>
                  <a:srgbClr val="0FD800"/>
                </a:solidFill>
              </a:rPr>
              <a:t>energy</a:t>
            </a:r>
          </a:p>
        </p:txBody>
      </p:sp>
      <p:sp>
        <p:nvSpPr>
          <p:cNvPr id="34835" name="Text Box 19"/>
          <p:cNvSpPr txBox="1">
            <a:spLocks noChangeArrowheads="1"/>
          </p:cNvSpPr>
          <p:nvPr/>
        </p:nvSpPr>
        <p:spPr bwMode="auto">
          <a:xfrm>
            <a:off x="3657600" y="2743200"/>
            <a:ext cx="5181600" cy="822325"/>
          </a:xfrm>
          <a:prstGeom prst="rect">
            <a:avLst/>
          </a:prstGeom>
          <a:solidFill>
            <a:schemeClr val="tx2"/>
          </a:solidFill>
          <a:ln w="9525">
            <a:noFill/>
            <a:miter lim="800000"/>
            <a:headEnd/>
            <a:tailEnd/>
          </a:ln>
          <a:effectLst/>
        </p:spPr>
        <p:txBody>
          <a:bodyPr>
            <a:spAutoFit/>
          </a:bodyPr>
          <a:lstStyle/>
          <a:p>
            <a:pPr>
              <a:spcBef>
                <a:spcPct val="50000"/>
              </a:spcBef>
            </a:pPr>
            <a:r>
              <a:rPr lang="en-US" sz="2400" b="0" i="1">
                <a:solidFill>
                  <a:srgbClr val="FFFA06"/>
                </a:solidFill>
              </a:rPr>
              <a:t>Plant changes sunlight and water into sugar (food) for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833"/>
                                        </p:tgtEl>
                                        <p:attrNameLst>
                                          <p:attrName>style.visibility</p:attrName>
                                        </p:attrNameLst>
                                      </p:cBhvr>
                                      <p:to>
                                        <p:strVal val="visible"/>
                                      </p:to>
                                    </p:set>
                                    <p:anim calcmode="lin" valueType="num">
                                      <p:cBhvr>
                                        <p:cTn id="7" dur="1000" fill="hold"/>
                                        <p:tgtEl>
                                          <p:spTgt spid="34833"/>
                                        </p:tgtEl>
                                        <p:attrNameLst>
                                          <p:attrName>ppt_w</p:attrName>
                                        </p:attrNameLst>
                                      </p:cBhvr>
                                      <p:tavLst>
                                        <p:tav tm="0">
                                          <p:val>
                                            <p:fltVal val="0"/>
                                          </p:val>
                                        </p:tav>
                                        <p:tav tm="100000">
                                          <p:val>
                                            <p:strVal val="#ppt_w"/>
                                          </p:val>
                                        </p:tav>
                                      </p:tavLst>
                                    </p:anim>
                                    <p:anim calcmode="lin" valueType="num">
                                      <p:cBhvr>
                                        <p:cTn id="8" dur="1000" fill="hold"/>
                                        <p:tgtEl>
                                          <p:spTgt spid="34833"/>
                                        </p:tgtEl>
                                        <p:attrNameLst>
                                          <p:attrName>ppt_h</p:attrName>
                                        </p:attrNameLst>
                                      </p:cBhvr>
                                      <p:tavLst>
                                        <p:tav tm="0">
                                          <p:val>
                                            <p:fltVal val="0"/>
                                          </p:val>
                                        </p:tav>
                                        <p:tav tm="100000">
                                          <p:val>
                                            <p:strVal val="#ppt_h"/>
                                          </p:val>
                                        </p:tav>
                                      </p:tavLst>
                                    </p:anim>
                                    <p:anim calcmode="lin" valueType="num">
                                      <p:cBhvr>
                                        <p:cTn id="9" dur="1000" fill="hold"/>
                                        <p:tgtEl>
                                          <p:spTgt spid="348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4834"/>
                                        </p:tgtEl>
                                        <p:attrNameLst>
                                          <p:attrName>style.visibility</p:attrName>
                                        </p:attrNameLst>
                                      </p:cBhvr>
                                      <p:to>
                                        <p:strVal val="visible"/>
                                      </p:to>
                                    </p:set>
                                    <p:anim calcmode="lin" valueType="num">
                                      <p:cBhvr>
                                        <p:cTn id="15" dur="1000" fill="hold"/>
                                        <p:tgtEl>
                                          <p:spTgt spid="34834"/>
                                        </p:tgtEl>
                                        <p:attrNameLst>
                                          <p:attrName>ppt_w</p:attrName>
                                        </p:attrNameLst>
                                      </p:cBhvr>
                                      <p:tavLst>
                                        <p:tav tm="0">
                                          <p:val>
                                            <p:fltVal val="0"/>
                                          </p:val>
                                        </p:tav>
                                        <p:tav tm="100000">
                                          <p:val>
                                            <p:strVal val="#ppt_w"/>
                                          </p:val>
                                        </p:tav>
                                      </p:tavLst>
                                    </p:anim>
                                    <p:anim calcmode="lin" valueType="num">
                                      <p:cBhvr>
                                        <p:cTn id="16" dur="1000" fill="hold"/>
                                        <p:tgtEl>
                                          <p:spTgt spid="34834"/>
                                        </p:tgtEl>
                                        <p:attrNameLst>
                                          <p:attrName>ppt_h</p:attrName>
                                        </p:attrNameLst>
                                      </p:cBhvr>
                                      <p:tavLst>
                                        <p:tav tm="0">
                                          <p:val>
                                            <p:fltVal val="0"/>
                                          </p:val>
                                        </p:tav>
                                        <p:tav tm="100000">
                                          <p:val>
                                            <p:strVal val="#ppt_h"/>
                                          </p:val>
                                        </p:tav>
                                      </p:tavLst>
                                    </p:anim>
                                    <p:anim calcmode="lin" valueType="num">
                                      <p:cBhvr>
                                        <p:cTn id="17" dur="1000" fill="hold"/>
                                        <p:tgtEl>
                                          <p:spTgt spid="3483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48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animBg="1" autoUpdateAnimBg="0"/>
      <p:bldP spid="3483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00B2"/>
        </a:solidFill>
        <a:effectLst/>
      </p:bgPr>
    </p:bg>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533400" y="1066800"/>
            <a:ext cx="8077200" cy="6555641"/>
          </a:xfrm>
          <a:prstGeom prst="rect">
            <a:avLst/>
          </a:prstGeom>
          <a:noFill/>
          <a:ln w="9525">
            <a:noFill/>
            <a:miter lim="800000"/>
            <a:headEnd/>
            <a:tailEnd/>
          </a:ln>
          <a:effectLst/>
        </p:spPr>
        <p:txBody>
          <a:bodyPr wrap="square">
            <a:spAutoFit/>
          </a:bodyPr>
          <a:lstStyle/>
          <a:p>
            <a:pPr lvl="1"/>
            <a:endParaRPr lang="en-US" sz="2000" b="0" dirty="0"/>
          </a:p>
          <a:p>
            <a:pPr lvl="1"/>
            <a:endParaRPr lang="en-US" sz="2000" b="0" dirty="0"/>
          </a:p>
          <a:p>
            <a:pPr lvl="1"/>
            <a:r>
              <a:rPr lang="en-US" sz="2800" b="0" dirty="0"/>
              <a:t>A change from one form of energy to another is called </a:t>
            </a:r>
            <a:r>
              <a:rPr lang="en-US" sz="2800" dirty="0"/>
              <a:t>energy conversion</a:t>
            </a:r>
            <a:r>
              <a:rPr lang="en-US" sz="2800" b="0" dirty="0"/>
              <a:t>.</a:t>
            </a:r>
          </a:p>
          <a:p>
            <a:pPr lvl="1"/>
            <a:r>
              <a:rPr lang="en-US" sz="2800" b="0" dirty="0"/>
              <a:t>Most forms of energy can be converted into any other form.</a:t>
            </a:r>
          </a:p>
          <a:p>
            <a:pPr lvl="1"/>
            <a:r>
              <a:rPr lang="en-US" sz="2800" b="0" dirty="0"/>
              <a:t>Ex. Toaster converts electrical energy to thermal energy.  Your body converts chemical energy in the food you eat into the mechanical energy you need to move your muscles</a:t>
            </a:r>
            <a:r>
              <a:rPr lang="en-US" sz="2800" b="0" dirty="0" smtClean="0"/>
              <a:t>.</a:t>
            </a:r>
          </a:p>
          <a:p>
            <a:pPr lvl="1"/>
            <a:r>
              <a:rPr lang="en-US" sz="2800" b="0" dirty="0" smtClean="0"/>
              <a:t>Usually </a:t>
            </a:r>
            <a:r>
              <a:rPr lang="en-US" sz="2800" dirty="0" smtClean="0"/>
              <a:t>heat</a:t>
            </a:r>
            <a:r>
              <a:rPr lang="en-US" sz="2800" b="0" dirty="0" smtClean="0"/>
              <a:t> energy is also formed in an </a:t>
            </a:r>
          </a:p>
          <a:p>
            <a:pPr lvl="1"/>
            <a:r>
              <a:rPr lang="en-US" sz="2800" dirty="0" smtClean="0"/>
              <a:t>energy conversion</a:t>
            </a:r>
            <a:r>
              <a:rPr lang="en-US" sz="2800" b="0" dirty="0" smtClean="0"/>
              <a:t>.</a:t>
            </a:r>
            <a:endParaRPr lang="en-US" sz="2800" b="0" dirty="0"/>
          </a:p>
          <a:p>
            <a:pPr algn="ctr"/>
            <a:endParaRPr lang="en-US" sz="2400" u="sng" dirty="0">
              <a:solidFill>
                <a:srgbClr val="37DE3F"/>
              </a:solidFill>
            </a:endParaRPr>
          </a:p>
          <a:p>
            <a:pPr>
              <a:spcBef>
                <a:spcPct val="50000"/>
              </a:spcBef>
            </a:pPr>
            <a:endParaRPr lang="en-US" dirty="0"/>
          </a:p>
        </p:txBody>
      </p:sp>
      <p:sp>
        <p:nvSpPr>
          <p:cNvPr id="147463" name="Text Box 7"/>
          <p:cNvSpPr txBox="1">
            <a:spLocks noChangeArrowheads="1"/>
          </p:cNvSpPr>
          <p:nvPr/>
        </p:nvSpPr>
        <p:spPr bwMode="auto">
          <a:xfrm>
            <a:off x="1447800" y="352404"/>
            <a:ext cx="5791200" cy="1292662"/>
          </a:xfrm>
          <a:prstGeom prst="rect">
            <a:avLst/>
          </a:prstGeom>
          <a:solidFill>
            <a:schemeClr val="bg1"/>
          </a:solidFill>
          <a:ln w="9525">
            <a:noFill/>
            <a:miter lim="800000"/>
            <a:headEnd/>
            <a:tailEnd/>
          </a:ln>
          <a:effectLst/>
        </p:spPr>
        <p:txBody>
          <a:bodyPr>
            <a:spAutoFit/>
          </a:bodyPr>
          <a:lstStyle/>
          <a:p>
            <a:pPr algn="ctr"/>
            <a:r>
              <a:rPr lang="en-US" sz="2400" u="sng" dirty="0"/>
              <a:t>Energy Transformations</a:t>
            </a:r>
          </a:p>
          <a:p>
            <a:pPr algn="ctr"/>
            <a:r>
              <a:rPr lang="en-US" sz="2400" u="sng" dirty="0"/>
              <a:t>Conversions Between Forms of Energy</a:t>
            </a:r>
          </a:p>
          <a:p>
            <a:endParaRPr lang="en-US" sz="1200" b="0" dirty="0">
              <a:latin typeface="ＭＳ Ｐゴシック" pitchFamily="16" charset="-128"/>
            </a:endParaRPr>
          </a:p>
          <a:p>
            <a:pPr>
              <a:spcBef>
                <a:spcPct val="50000"/>
              </a:spcBef>
            </a:pPr>
            <a:endParaRPr lang="en-US" sz="1200" dirty="0"/>
          </a:p>
        </p:txBody>
      </p:sp>
      <p:sp>
        <p:nvSpPr>
          <p:cNvPr id="147464" name="Text Box 8"/>
          <p:cNvSpPr txBox="1">
            <a:spLocks noChangeArrowheads="1"/>
          </p:cNvSpPr>
          <p:nvPr/>
        </p:nvSpPr>
        <p:spPr bwMode="auto">
          <a:xfrm>
            <a:off x="-51687" y="95706"/>
            <a:ext cx="3048000" cy="274638"/>
          </a:xfrm>
          <a:prstGeom prst="rect">
            <a:avLst/>
          </a:prstGeom>
          <a:solidFill>
            <a:srgbClr val="FFFFFF"/>
          </a:solidFill>
          <a:ln w="9525">
            <a:noFill/>
            <a:miter lim="800000"/>
            <a:headEnd/>
            <a:tailEnd/>
          </a:ln>
          <a:effectLst/>
        </p:spPr>
        <p:txBody>
          <a:bodyPr>
            <a:spAutoFit/>
          </a:bodyPr>
          <a:lstStyle/>
          <a:p>
            <a:pPr>
              <a:spcBef>
                <a:spcPct val="50000"/>
              </a:spcBef>
            </a:pPr>
            <a:r>
              <a:rPr lang="en-US" sz="1200" dirty="0">
                <a:solidFill>
                  <a:srgbClr val="E70C00"/>
                </a:solidFill>
              </a:rPr>
              <a:t>Electrical Energy into Thermal Energy</a:t>
            </a:r>
            <a:endParaRPr lang="en-US" sz="1200" dirty="0"/>
          </a:p>
        </p:txBody>
      </p:sp>
      <p:sp>
        <p:nvSpPr>
          <p:cNvPr id="147465" name="Text Box 9"/>
          <p:cNvSpPr txBox="1">
            <a:spLocks noChangeArrowheads="1"/>
          </p:cNvSpPr>
          <p:nvPr/>
        </p:nvSpPr>
        <p:spPr bwMode="auto">
          <a:xfrm>
            <a:off x="5181600" y="87303"/>
            <a:ext cx="3429000" cy="274638"/>
          </a:xfrm>
          <a:prstGeom prst="rect">
            <a:avLst/>
          </a:prstGeom>
          <a:solidFill>
            <a:schemeClr val="bg1"/>
          </a:solidFill>
          <a:ln w="9525">
            <a:noFill/>
            <a:miter lim="800000"/>
            <a:headEnd/>
            <a:tailEnd/>
          </a:ln>
          <a:effectLst/>
        </p:spPr>
        <p:txBody>
          <a:bodyPr>
            <a:spAutoFit/>
          </a:bodyPr>
          <a:lstStyle/>
          <a:p>
            <a:pPr>
              <a:spcBef>
                <a:spcPct val="50000"/>
              </a:spcBef>
            </a:pPr>
            <a:r>
              <a:rPr lang="en-US" sz="1200" dirty="0">
                <a:solidFill>
                  <a:srgbClr val="E70C00"/>
                </a:solidFill>
              </a:rPr>
              <a:t>Chemical Energy into Mechanical Energy</a:t>
            </a:r>
          </a:p>
        </p:txBody>
      </p:sp>
      <p:pic>
        <p:nvPicPr>
          <p:cNvPr id="150530" name="Picture 2" descr="http://janeheller.mlblogs.com/toaster.jpg"/>
          <p:cNvPicPr>
            <a:picLocks noChangeAspect="1" noChangeArrowheads="1"/>
          </p:cNvPicPr>
          <p:nvPr/>
        </p:nvPicPr>
        <p:blipFill>
          <a:blip r:embed="rId3" cstate="print"/>
          <a:srcRect/>
          <a:stretch>
            <a:fillRect/>
          </a:stretch>
        </p:blipFill>
        <p:spPr bwMode="auto">
          <a:xfrm>
            <a:off x="290732" y="416064"/>
            <a:ext cx="1099413" cy="1321539"/>
          </a:xfrm>
          <a:prstGeom prst="rect">
            <a:avLst/>
          </a:prstGeom>
          <a:noFill/>
        </p:spPr>
      </p:pic>
      <p:pic>
        <p:nvPicPr>
          <p:cNvPr id="150532" name="Picture 4" descr="http://science.nationalgeographic.com/staticfiles/NGS/Shared/StaticFiles/Science/Images/Content/eating-200161396-001-sw.jpg"/>
          <p:cNvPicPr>
            <a:picLocks noChangeAspect="1" noChangeArrowheads="1"/>
          </p:cNvPicPr>
          <p:nvPr/>
        </p:nvPicPr>
        <p:blipFill>
          <a:blip r:embed="rId4" cstate="print"/>
          <a:srcRect l="26667" r="27473" b="13073"/>
          <a:stretch>
            <a:fillRect/>
          </a:stretch>
        </p:blipFill>
        <p:spPr bwMode="auto">
          <a:xfrm>
            <a:off x="7620000" y="385584"/>
            <a:ext cx="1219200" cy="173397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143000" y="228600"/>
            <a:ext cx="7162800" cy="8126413"/>
          </a:xfrm>
          <a:prstGeom prst="rect">
            <a:avLst/>
          </a:prstGeom>
          <a:noFill/>
          <a:ln w="9525">
            <a:noFill/>
            <a:miter lim="800000"/>
            <a:headEnd/>
            <a:tailEnd/>
          </a:ln>
          <a:effectLst/>
        </p:spPr>
        <p:txBody>
          <a:bodyPr>
            <a:spAutoFit/>
          </a:bodyPr>
          <a:lstStyle/>
          <a:p>
            <a:pPr algn="ctr"/>
            <a:r>
              <a:rPr lang="en-US" sz="2400" u="sng">
                <a:solidFill>
                  <a:srgbClr val="C100B2"/>
                </a:solidFill>
              </a:rPr>
              <a:t>Energy Conversion in a Pendulum</a:t>
            </a:r>
          </a:p>
          <a:p>
            <a:pPr lvl="1"/>
            <a:r>
              <a:rPr lang="en-US" sz="2400" b="0">
                <a:solidFill>
                  <a:srgbClr val="C100B2"/>
                </a:solidFill>
              </a:rPr>
              <a:t>A continuous conversion between kinetic and potential energy takes place in a pendulum.  </a:t>
            </a:r>
          </a:p>
          <a:p>
            <a:pPr lvl="1"/>
            <a:r>
              <a:rPr lang="en-US" sz="2400" b="0">
                <a:solidFill>
                  <a:srgbClr val="C100B2"/>
                </a:solidFill>
              </a:rPr>
              <a:t>At the highest point in its swing, the pendulum has only potential energy.  As it starts to swing downward, it speeds up and its potential energy changes to kinetic energy</a:t>
            </a:r>
            <a:endParaRPr lang="en-US" sz="2400" u="sng">
              <a:solidFill>
                <a:srgbClr val="FFFA06"/>
              </a:solidFill>
            </a:endParaRPr>
          </a:p>
          <a:p>
            <a:pPr algn="ctr"/>
            <a:endParaRPr lang="en-US" sz="2400" u="sng">
              <a:solidFill>
                <a:srgbClr val="FFFA06"/>
              </a:solidFill>
            </a:endParaRPr>
          </a:p>
          <a:p>
            <a:pPr algn="ctr"/>
            <a:endParaRPr lang="en-US" sz="2400" u="sng" noProof="1">
              <a:solidFill>
                <a:srgbClr val="FFFA06"/>
              </a:solidFill>
            </a:endParaRPr>
          </a:p>
          <a:p>
            <a:endParaRPr lang="en-US" sz="2400" u="sng" noProof="1">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endParaRPr lang="en-US" sz="2400" u="sng">
              <a:solidFill>
                <a:srgbClr val="FFFA06"/>
              </a:solidFill>
            </a:endParaRPr>
          </a:p>
          <a:p>
            <a:pPr>
              <a:spcBef>
                <a:spcPct val="50000"/>
              </a:spcBef>
            </a:pPr>
            <a:endParaRPr lang="en-US">
              <a:solidFill>
                <a:srgbClr val="FFFA06"/>
              </a:solidFill>
            </a:endParaRPr>
          </a:p>
        </p:txBody>
      </p:sp>
      <p:graphicFrame>
        <p:nvGraphicFramePr>
          <p:cNvPr id="148484" name="Object 4"/>
          <p:cNvGraphicFramePr>
            <a:graphicFrameLocks noChangeAspect="1"/>
          </p:cNvGraphicFramePr>
          <p:nvPr/>
        </p:nvGraphicFramePr>
        <p:xfrm>
          <a:off x="2286000" y="3810000"/>
          <a:ext cx="10591800" cy="1676400"/>
        </p:xfrm>
        <a:graphic>
          <a:graphicData uri="http://schemas.openxmlformats.org/presentationml/2006/ole">
            <mc:AlternateContent xmlns:mc="http://schemas.openxmlformats.org/markup-compatibility/2006">
              <mc:Choice xmlns:v="urn:schemas-microsoft-com:vml" Requires="v">
                <p:oleObj spid="_x0000_s148492" name="Document" r:id="rId4" imgW="9509760" imgH="1063752" progId="Word.Document.8">
                  <p:embed/>
                </p:oleObj>
              </mc:Choice>
              <mc:Fallback>
                <p:oleObj name="Document" r:id="rId4" imgW="9509760" imgH="1063752"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810000"/>
                        <a:ext cx="105918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8486" name="Text Box 6"/>
          <p:cNvSpPr txBox="1">
            <a:spLocks noChangeArrowheads="1"/>
          </p:cNvSpPr>
          <p:nvPr/>
        </p:nvSpPr>
        <p:spPr bwMode="auto">
          <a:xfrm>
            <a:off x="6781800" y="3505200"/>
            <a:ext cx="1447800" cy="1004888"/>
          </a:xfrm>
          <a:prstGeom prst="rect">
            <a:avLst/>
          </a:prstGeom>
          <a:noFill/>
          <a:ln w="9525">
            <a:noFill/>
            <a:miter lim="800000"/>
            <a:headEnd/>
            <a:tailEnd/>
          </a:ln>
          <a:effectLst/>
        </p:spPr>
        <p:txBody>
          <a:bodyPr>
            <a:spAutoFit/>
          </a:bodyPr>
          <a:lstStyle/>
          <a:p>
            <a:r>
              <a:rPr lang="en-US" sz="2400" b="0"/>
              <a:t>Potential</a:t>
            </a:r>
          </a:p>
          <a:p>
            <a:r>
              <a:rPr lang="en-US" sz="2400" b="0"/>
              <a:t>Energy</a:t>
            </a:r>
          </a:p>
          <a:p>
            <a:pPr algn="ctr"/>
            <a:endParaRPr lang="en-US" sz="1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0" y="533400"/>
            <a:ext cx="8991600" cy="3677930"/>
          </a:xfrm>
          <a:prstGeom prst="rect">
            <a:avLst/>
          </a:prstGeom>
          <a:noFill/>
          <a:ln w="9525">
            <a:noFill/>
            <a:miter lim="800000"/>
            <a:headEnd/>
            <a:tailEnd/>
          </a:ln>
          <a:effectLst/>
        </p:spPr>
        <p:txBody>
          <a:bodyPr wrap="square">
            <a:spAutoFit/>
          </a:bodyPr>
          <a:lstStyle/>
          <a:p>
            <a:pPr algn="ctr"/>
            <a:r>
              <a:rPr lang="en-US" sz="2400" u="sng" dirty="0"/>
              <a:t>Energy Conversion in a Waterfall</a:t>
            </a:r>
          </a:p>
          <a:p>
            <a:pPr lvl="2"/>
            <a:r>
              <a:rPr lang="en-US" sz="2400" b="0" dirty="0"/>
              <a:t>The water at the top of the falls has gravitational potential energy because it is higher than at the bottom.  As the water falls, its height decreases, and loses its potential energy.  At the same time, its kinetic energy increases because its velocity (speed) increases.  The potential energy is converted into kinetic energy.</a:t>
            </a:r>
            <a:endParaRPr lang="en-US" sz="2400" b="0" u="sng" dirty="0"/>
          </a:p>
          <a:p>
            <a:pPr algn="ctr"/>
            <a:endParaRPr lang="en-US" sz="2000" u="sng" dirty="0">
              <a:solidFill>
                <a:srgbClr val="000000"/>
              </a:solidFill>
            </a:endParaRPr>
          </a:p>
          <a:p>
            <a:pPr>
              <a:spcBef>
                <a:spcPct val="50000"/>
              </a:spcBef>
            </a:pPr>
            <a:endParaRPr lang="en-US" sz="1400" dirty="0"/>
          </a:p>
        </p:txBody>
      </p:sp>
      <p:graphicFrame>
        <p:nvGraphicFramePr>
          <p:cNvPr id="161796" name="Object 4"/>
          <p:cNvGraphicFramePr>
            <a:graphicFrameLocks noChangeAspect="1"/>
          </p:cNvGraphicFramePr>
          <p:nvPr/>
        </p:nvGraphicFramePr>
        <p:xfrm>
          <a:off x="3962400" y="3810000"/>
          <a:ext cx="2667000" cy="2514600"/>
        </p:xfrm>
        <a:graphic>
          <a:graphicData uri="http://schemas.openxmlformats.org/presentationml/2006/ole">
            <mc:AlternateContent xmlns:mc="http://schemas.openxmlformats.org/markup-compatibility/2006">
              <mc:Choice xmlns:v="urn:schemas-microsoft-com:vml" Requires="v">
                <p:oleObj spid="_x0000_s161804" name="Document" r:id="rId3" imgW="1335024" imgH="1716024" progId="Word.Document.8">
                  <p:embed/>
                </p:oleObj>
              </mc:Choice>
              <mc:Fallback>
                <p:oleObj name="Document" r:id="rId3" imgW="1335024" imgH="1716024"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810000"/>
                        <a:ext cx="26670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9" name="Text Box 7"/>
          <p:cNvSpPr txBox="1">
            <a:spLocks noChangeArrowheads="1"/>
          </p:cNvSpPr>
          <p:nvPr/>
        </p:nvSpPr>
        <p:spPr bwMode="auto">
          <a:xfrm>
            <a:off x="1676400" y="4267200"/>
            <a:ext cx="1524000" cy="947738"/>
          </a:xfrm>
          <a:prstGeom prst="rect">
            <a:avLst/>
          </a:prstGeom>
          <a:noFill/>
          <a:ln w="9525">
            <a:noFill/>
            <a:miter lim="800000"/>
            <a:headEnd/>
            <a:tailEnd/>
          </a:ln>
          <a:effectLst/>
        </p:spPr>
        <p:txBody>
          <a:bodyPr>
            <a:spAutoFit/>
          </a:bodyPr>
          <a:lstStyle/>
          <a:p>
            <a:pPr>
              <a:spcBef>
                <a:spcPct val="50000"/>
              </a:spcBef>
            </a:pPr>
            <a:endParaRPr lang="en-US" sz="1600"/>
          </a:p>
          <a:p>
            <a:pPr>
              <a:spcBef>
                <a:spcPct val="50000"/>
              </a:spcBef>
            </a:pPr>
            <a:r>
              <a:rPr lang="en-US" sz="1600"/>
              <a:t>Kinetic Energy</a:t>
            </a:r>
          </a:p>
        </p:txBody>
      </p:sp>
      <p:sp>
        <p:nvSpPr>
          <p:cNvPr id="161801" name="Text Box 9"/>
          <p:cNvSpPr txBox="1">
            <a:spLocks noChangeArrowheads="1"/>
          </p:cNvSpPr>
          <p:nvPr/>
        </p:nvSpPr>
        <p:spPr bwMode="auto">
          <a:xfrm>
            <a:off x="7315200" y="3810000"/>
            <a:ext cx="1447800" cy="1192213"/>
          </a:xfrm>
          <a:prstGeom prst="rect">
            <a:avLst/>
          </a:prstGeom>
          <a:noFill/>
          <a:ln w="9525">
            <a:noFill/>
            <a:miter lim="800000"/>
            <a:headEnd/>
            <a:tailEnd/>
          </a:ln>
          <a:effectLst/>
        </p:spPr>
        <p:txBody>
          <a:bodyPr>
            <a:spAutoFit/>
          </a:bodyPr>
          <a:lstStyle/>
          <a:p>
            <a:r>
              <a:rPr lang="en-US" sz="1600"/>
              <a:t>Gravitational</a:t>
            </a:r>
          </a:p>
          <a:p>
            <a:r>
              <a:rPr lang="en-US" sz="1600"/>
              <a:t>Potential</a:t>
            </a:r>
          </a:p>
          <a:p>
            <a:r>
              <a:rPr lang="en-US" sz="1600"/>
              <a:t>Energy</a:t>
            </a:r>
            <a:endParaRPr lang="en-US" sz="2400"/>
          </a:p>
          <a:p>
            <a:pPr>
              <a:spcBef>
                <a:spcPct val="50000"/>
              </a:spcBef>
            </a:pPr>
            <a:endParaRPr lang="en-US" sz="1600"/>
          </a:p>
        </p:txBody>
      </p:sp>
      <p:pic>
        <p:nvPicPr>
          <p:cNvPr id="161798" name="Picture 6" descr="http://www.forestwaterfalls.com/images/waterfall-23.JPG"/>
          <p:cNvPicPr>
            <a:picLocks noChangeAspect="1" noChangeArrowheads="1"/>
          </p:cNvPicPr>
          <p:nvPr/>
        </p:nvPicPr>
        <p:blipFill>
          <a:blip r:embed="rId5" cstate="print"/>
          <a:srcRect/>
          <a:stretch>
            <a:fillRect/>
          </a:stretch>
        </p:blipFill>
        <p:spPr bwMode="auto">
          <a:xfrm>
            <a:off x="4419600" y="3505200"/>
            <a:ext cx="1872722" cy="2806700"/>
          </a:xfrm>
          <a:prstGeom prst="rect">
            <a:avLst/>
          </a:prstGeom>
          <a:noFill/>
        </p:spPr>
      </p:pic>
      <p:sp>
        <p:nvSpPr>
          <p:cNvPr id="161802" name="Line 10"/>
          <p:cNvSpPr>
            <a:spLocks noChangeShapeType="1"/>
          </p:cNvSpPr>
          <p:nvPr/>
        </p:nvSpPr>
        <p:spPr bwMode="auto">
          <a:xfrm flipH="1">
            <a:off x="5486400" y="3581400"/>
            <a:ext cx="1752600" cy="304800"/>
          </a:xfrm>
          <a:prstGeom prst="line">
            <a:avLst/>
          </a:prstGeom>
          <a:noFill/>
          <a:ln w="57150">
            <a:solidFill>
              <a:srgbClr val="C00000"/>
            </a:solidFill>
            <a:round/>
            <a:headEnd/>
            <a:tailEnd type="triangle" w="med" len="med"/>
          </a:ln>
        </p:spPr>
        <p:txBody>
          <a:bodyPr/>
          <a:lstStyle/>
          <a:p>
            <a:endParaRPr lang="en-US" sz="3600"/>
          </a:p>
        </p:txBody>
      </p:sp>
      <p:sp>
        <p:nvSpPr>
          <p:cNvPr id="161800" name="Line 8"/>
          <p:cNvSpPr>
            <a:spLocks noChangeShapeType="1"/>
          </p:cNvSpPr>
          <p:nvPr/>
        </p:nvSpPr>
        <p:spPr bwMode="auto">
          <a:xfrm>
            <a:off x="2743200" y="4876800"/>
            <a:ext cx="2362200" cy="609600"/>
          </a:xfrm>
          <a:prstGeom prst="line">
            <a:avLst/>
          </a:prstGeom>
          <a:noFill/>
          <a:ln w="57150">
            <a:solidFill>
              <a:srgbClr val="C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0" y="609600"/>
            <a:ext cx="9144000" cy="5586145"/>
          </a:xfrm>
          <a:prstGeom prst="rect">
            <a:avLst/>
          </a:prstGeom>
          <a:noFill/>
          <a:ln w="9525">
            <a:noFill/>
            <a:miter lim="800000"/>
            <a:headEnd/>
            <a:tailEnd/>
          </a:ln>
          <a:effectLst/>
        </p:spPr>
        <p:txBody>
          <a:bodyPr wrap="square">
            <a:spAutoFit/>
          </a:bodyPr>
          <a:lstStyle/>
          <a:p>
            <a:pPr algn="ctr"/>
            <a:r>
              <a:rPr lang="en-US" sz="2400" u="sng" dirty="0">
                <a:solidFill>
                  <a:srgbClr val="000000"/>
                </a:solidFill>
              </a:rPr>
              <a:t>Law of Conservation</a:t>
            </a:r>
          </a:p>
          <a:p>
            <a:pPr lvl="1"/>
            <a:r>
              <a:rPr lang="en-US" sz="2400" b="0" dirty="0">
                <a:solidFill>
                  <a:srgbClr val="000000"/>
                </a:solidFill>
              </a:rPr>
              <a:t>The law of conservation of energy states that when one form of energy is converted to another, no energy is destroyed in the process.</a:t>
            </a:r>
          </a:p>
          <a:p>
            <a:pPr lvl="1"/>
            <a:r>
              <a:rPr lang="en-US" sz="2400" b="0" dirty="0">
                <a:solidFill>
                  <a:srgbClr val="000000"/>
                </a:solidFill>
              </a:rPr>
              <a:t>Energy cannot be created or destroyed, so the total amount of energy is the same before and after any process.  All energy is accounted for.</a:t>
            </a:r>
          </a:p>
          <a:p>
            <a:pPr algn="ctr"/>
            <a:r>
              <a:rPr lang="en-US" sz="2400" u="sng" dirty="0"/>
              <a:t>Conserving Energy</a:t>
            </a:r>
          </a:p>
          <a:p>
            <a:r>
              <a:rPr lang="en-US" sz="2400" b="0" dirty="0"/>
              <a:t>When you hear or read about conserving energy, don’t get confused with the law of conservation of energy.  Conserving energy means saving energy, or not wasting it!</a:t>
            </a:r>
          </a:p>
          <a:p>
            <a:r>
              <a:rPr lang="en-US" sz="2400" b="0" dirty="0"/>
              <a:t>In Science, energy is always conserved because its total quantity does not change.</a:t>
            </a:r>
          </a:p>
          <a:p>
            <a:endParaRPr lang="en-US" sz="1800" dirty="0"/>
          </a:p>
          <a:p>
            <a:pPr>
              <a:spcBef>
                <a:spcPct val="50000"/>
              </a:spcBef>
            </a:pPr>
            <a:endParaRPr lang="en-US" sz="1800" dirty="0"/>
          </a:p>
        </p:txBody>
      </p:sp>
      <p:sp>
        <p:nvSpPr>
          <p:cNvPr id="4" name="Rectangle 3"/>
          <p:cNvSpPr/>
          <p:nvPr/>
        </p:nvSpPr>
        <p:spPr>
          <a:xfrm>
            <a:off x="2133600" y="5410200"/>
            <a:ext cx="7010400" cy="338554"/>
          </a:xfrm>
          <a:prstGeom prst="rect">
            <a:avLst/>
          </a:prstGeom>
        </p:spPr>
        <p:txBody>
          <a:bodyPr wrap="square">
            <a:spAutoFit/>
          </a:bodyPr>
          <a:lstStyle/>
          <a:p>
            <a:r>
              <a:rPr lang="en-US" sz="1600" dirty="0" smtClean="0"/>
              <a:t>http://tonto.eia.doe.gov/kids/energy.cfm?page=about_home-basics</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17475"/>
            <a:ext cx="8223250" cy="6370975"/>
          </a:xfrm>
          <a:prstGeom prst="rect">
            <a:avLst/>
          </a:prstGeom>
          <a:noFill/>
        </p:spPr>
        <p:txBody>
          <a:bodyPr>
            <a:spAutoFit/>
          </a:bodyPr>
          <a:lstStyle/>
          <a:p>
            <a:pPr algn="ct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Generating Electricity</a:t>
            </a: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algn="ct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World Electricity Generation</a:t>
            </a: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p:txBody>
      </p:sp>
      <p:pic>
        <p:nvPicPr>
          <p:cNvPr id="20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508125"/>
            <a:ext cx="60547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21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17475"/>
            <a:ext cx="8223250" cy="6370975"/>
          </a:xfrm>
          <a:prstGeom prst="rect">
            <a:avLst/>
          </a:prstGeom>
          <a:noFill/>
        </p:spPr>
        <p:txBody>
          <a:bodyPr>
            <a:spAutoFit/>
          </a:bodyPr>
          <a:lstStyle/>
          <a:p>
            <a:pPr algn="ct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Generating Electricity</a:t>
            </a: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Electricity Generation:</a:t>
            </a:r>
            <a:r>
              <a:rPr lang="en-US" sz="2800" b="0" dirty="0">
                <a:solidFill>
                  <a:prstClr val="black"/>
                </a:solidFill>
                <a:latin typeface="Arial"/>
                <a:ea typeface="ＭＳ Ｐゴシック" panose="020B0600070205080204" pitchFamily="34" charset="-128"/>
              </a:rPr>
              <a:t> electrical energy has to be made by conversion from some other form of energy</a:t>
            </a: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p:txBody>
      </p:sp>
      <p:pic>
        <p:nvPicPr>
          <p:cNvPr id="30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1955800"/>
            <a:ext cx="6715125"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98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0" y="0"/>
            <a:ext cx="3886200" cy="641350"/>
          </a:xfrm>
          <a:prstGeom prst="rect">
            <a:avLst/>
          </a:prstGeom>
          <a:solidFill>
            <a:schemeClr val="bg1"/>
          </a:solidFill>
          <a:ln w="9525">
            <a:noFill/>
            <a:miter lim="800000"/>
            <a:headEnd/>
            <a:tailEnd/>
          </a:ln>
          <a:effectLst/>
        </p:spPr>
        <p:txBody>
          <a:bodyPr>
            <a:spAutoFit/>
          </a:bodyPr>
          <a:lstStyle/>
          <a:p>
            <a:pPr>
              <a:spcBef>
                <a:spcPct val="50000"/>
              </a:spcBef>
            </a:pPr>
            <a:r>
              <a:rPr lang="en-US" sz="3600" dirty="0"/>
              <a:t>ENERGY  is…</a:t>
            </a:r>
            <a:endParaRPr lang="en-US" sz="4000" dirty="0"/>
          </a:p>
        </p:txBody>
      </p:sp>
      <p:sp>
        <p:nvSpPr>
          <p:cNvPr id="1027" name="Text Box 3"/>
          <p:cNvSpPr txBox="1">
            <a:spLocks noChangeArrowheads="1"/>
          </p:cNvSpPr>
          <p:nvPr/>
        </p:nvSpPr>
        <p:spPr bwMode="auto">
          <a:xfrm>
            <a:off x="609600" y="685800"/>
            <a:ext cx="8077200" cy="519113"/>
          </a:xfrm>
          <a:prstGeom prst="rect">
            <a:avLst/>
          </a:prstGeom>
          <a:solidFill>
            <a:schemeClr val="bg1"/>
          </a:solidFill>
          <a:ln w="9525">
            <a:noFill/>
            <a:miter lim="800000"/>
            <a:headEnd/>
            <a:tailEnd/>
          </a:ln>
          <a:effectLst/>
        </p:spPr>
        <p:txBody>
          <a:bodyPr>
            <a:spAutoFit/>
          </a:bodyPr>
          <a:lstStyle/>
          <a:p>
            <a:pPr>
              <a:spcBef>
                <a:spcPct val="50000"/>
              </a:spcBef>
            </a:pPr>
            <a:r>
              <a:rPr lang="en-US" sz="2800" dirty="0">
                <a:solidFill>
                  <a:schemeClr val="tx2"/>
                </a:solidFill>
              </a:rPr>
              <a:t>the ability to do WORK or cause change</a:t>
            </a:r>
            <a:endParaRPr lang="en-US" sz="3000" b="0" dirty="0">
              <a:solidFill>
                <a:schemeClr val="tx2"/>
              </a:solidFill>
              <a:latin typeface="Times" pitchFamily="16" charset="0"/>
            </a:endParaRPr>
          </a:p>
        </p:txBody>
      </p:sp>
      <p:sp>
        <p:nvSpPr>
          <p:cNvPr id="1028" name="Text Box 4"/>
          <p:cNvSpPr txBox="1">
            <a:spLocks noChangeArrowheads="1"/>
          </p:cNvSpPr>
          <p:nvPr/>
        </p:nvSpPr>
        <p:spPr bwMode="auto">
          <a:xfrm>
            <a:off x="0" y="4038600"/>
            <a:ext cx="3211513" cy="823913"/>
          </a:xfrm>
          <a:prstGeom prst="rect">
            <a:avLst/>
          </a:prstGeom>
          <a:solidFill>
            <a:srgbClr val="C100B2"/>
          </a:solidFill>
          <a:ln w="9525">
            <a:noFill/>
            <a:miter lim="800000"/>
            <a:headEnd/>
            <a:tailEnd/>
          </a:ln>
          <a:effectLst/>
        </p:spPr>
        <p:txBody>
          <a:bodyPr wrap="none">
            <a:spAutoFit/>
          </a:bodyPr>
          <a:lstStyle/>
          <a:p>
            <a:r>
              <a:rPr lang="en-US" sz="4800" dirty="0">
                <a:solidFill>
                  <a:srgbClr val="FFFD0F"/>
                </a:solidFill>
              </a:rPr>
              <a:t>WORK</a:t>
            </a:r>
            <a:r>
              <a:rPr lang="en-US" sz="4800" dirty="0"/>
              <a:t> is…</a:t>
            </a:r>
            <a:endParaRPr lang="en-US" sz="2800" dirty="0"/>
          </a:p>
        </p:txBody>
      </p:sp>
      <p:sp>
        <p:nvSpPr>
          <p:cNvPr id="1029" name="Text Box 5"/>
          <p:cNvSpPr txBox="1">
            <a:spLocks noChangeArrowheads="1"/>
          </p:cNvSpPr>
          <p:nvPr/>
        </p:nvSpPr>
        <p:spPr bwMode="auto">
          <a:xfrm>
            <a:off x="784225" y="4310063"/>
            <a:ext cx="1730375" cy="457200"/>
          </a:xfrm>
          <a:prstGeom prst="rect">
            <a:avLst/>
          </a:prstGeom>
          <a:noFill/>
          <a:ln w="9525">
            <a:noFill/>
            <a:miter lim="800000"/>
            <a:headEnd/>
            <a:tailEnd/>
          </a:ln>
          <a:effectLst/>
        </p:spPr>
        <p:txBody>
          <a:bodyPr>
            <a:spAutoFit/>
          </a:bodyPr>
          <a:lstStyle/>
          <a:p>
            <a:pPr>
              <a:spcBef>
                <a:spcPct val="50000"/>
              </a:spcBef>
            </a:pPr>
            <a:endParaRPr lang="en-US" sz="2400" b="0">
              <a:latin typeface="Times" pitchFamily="16" charset="0"/>
            </a:endParaRPr>
          </a:p>
        </p:txBody>
      </p:sp>
      <p:sp>
        <p:nvSpPr>
          <p:cNvPr id="1030" name="Rectangle 6"/>
          <p:cNvSpPr>
            <a:spLocks noChangeArrowheads="1"/>
          </p:cNvSpPr>
          <p:nvPr/>
        </p:nvSpPr>
        <p:spPr bwMode="auto">
          <a:xfrm>
            <a:off x="914400" y="4953000"/>
            <a:ext cx="6553200" cy="549275"/>
          </a:xfrm>
          <a:prstGeom prst="rect">
            <a:avLst/>
          </a:prstGeom>
          <a:solidFill>
            <a:srgbClr val="C100B2"/>
          </a:solidFill>
          <a:ln w="9525">
            <a:noFill/>
            <a:miter lim="800000"/>
            <a:headEnd/>
            <a:tailEnd/>
          </a:ln>
          <a:effectLst/>
        </p:spPr>
        <p:txBody>
          <a:bodyPr>
            <a:spAutoFit/>
          </a:bodyPr>
          <a:lstStyle/>
          <a:p>
            <a:r>
              <a:rPr lang="en-US" sz="3000" dirty="0">
                <a:solidFill>
                  <a:schemeClr val="tx2"/>
                </a:solidFill>
              </a:rPr>
              <a:t>when a FORCE moves an object</a:t>
            </a:r>
            <a:endParaRPr lang="en-US" sz="3000" b="0" dirty="0">
              <a:latin typeface="Times" pitchFamily="16" charset="0"/>
            </a:endParaRPr>
          </a:p>
        </p:txBody>
      </p:sp>
      <p:sp>
        <p:nvSpPr>
          <p:cNvPr id="1031" name="Text Box 7"/>
          <p:cNvSpPr txBox="1">
            <a:spLocks noChangeArrowheads="1"/>
          </p:cNvSpPr>
          <p:nvPr/>
        </p:nvSpPr>
        <p:spPr bwMode="auto">
          <a:xfrm>
            <a:off x="0" y="5916613"/>
            <a:ext cx="3886200" cy="823912"/>
          </a:xfrm>
          <a:prstGeom prst="rect">
            <a:avLst/>
          </a:prstGeom>
          <a:solidFill>
            <a:srgbClr val="E70C00"/>
          </a:solidFill>
          <a:ln w="9525">
            <a:noFill/>
            <a:miter lim="800000"/>
            <a:headEnd/>
            <a:tailEnd/>
          </a:ln>
          <a:effectLst/>
        </p:spPr>
        <p:txBody>
          <a:bodyPr>
            <a:spAutoFit/>
          </a:bodyPr>
          <a:lstStyle/>
          <a:p>
            <a:pPr>
              <a:spcBef>
                <a:spcPct val="50000"/>
              </a:spcBef>
            </a:pPr>
            <a:r>
              <a:rPr lang="en-US" sz="4800"/>
              <a:t>a</a:t>
            </a:r>
            <a:r>
              <a:rPr lang="en-US" sz="4800">
                <a:solidFill>
                  <a:srgbClr val="FFFD0F"/>
                </a:solidFill>
              </a:rPr>
              <a:t> FORCE</a:t>
            </a:r>
            <a:r>
              <a:rPr lang="en-US" sz="2800"/>
              <a:t>  </a:t>
            </a:r>
            <a:r>
              <a:rPr lang="en-US" sz="4000"/>
              <a:t>is…</a:t>
            </a:r>
          </a:p>
        </p:txBody>
      </p:sp>
      <p:sp>
        <p:nvSpPr>
          <p:cNvPr id="1032" name="Rectangle 8"/>
          <p:cNvSpPr>
            <a:spLocks noChangeArrowheads="1"/>
          </p:cNvSpPr>
          <p:nvPr/>
        </p:nvSpPr>
        <p:spPr bwMode="auto">
          <a:xfrm>
            <a:off x="3810000" y="6235700"/>
            <a:ext cx="3276600" cy="549275"/>
          </a:xfrm>
          <a:prstGeom prst="rect">
            <a:avLst/>
          </a:prstGeom>
          <a:solidFill>
            <a:srgbClr val="E70C00"/>
          </a:solidFill>
          <a:ln w="9525">
            <a:noFill/>
            <a:miter lim="800000"/>
            <a:headEnd/>
            <a:tailEnd/>
          </a:ln>
          <a:effectLst/>
        </p:spPr>
        <p:txBody>
          <a:bodyPr>
            <a:spAutoFit/>
          </a:bodyPr>
          <a:lstStyle/>
          <a:p>
            <a:r>
              <a:rPr lang="en-US" sz="3000">
                <a:solidFill>
                  <a:schemeClr val="tx2"/>
                </a:solidFill>
              </a:rPr>
              <a:t>a push or a pull</a:t>
            </a:r>
            <a:endParaRPr lang="en-US" sz="3000" b="0">
              <a:latin typeface="Times" pitchFamily="16" charset="0"/>
            </a:endParaRPr>
          </a:p>
        </p:txBody>
      </p:sp>
      <p:pic>
        <p:nvPicPr>
          <p:cNvPr id="1035" name="Picture 11"/>
          <p:cNvPicPr>
            <a:picLocks noChangeAspect="1" noChangeArrowheads="1"/>
          </p:cNvPicPr>
          <p:nvPr/>
        </p:nvPicPr>
        <p:blipFill>
          <a:blip r:embed="rId3" cstate="print"/>
          <a:srcRect/>
          <a:stretch>
            <a:fillRect/>
          </a:stretch>
        </p:blipFill>
        <p:spPr bwMode="auto">
          <a:xfrm rot="-1794745">
            <a:off x="304800" y="1981200"/>
            <a:ext cx="654050" cy="1393825"/>
          </a:xfrm>
          <a:prstGeom prst="rect">
            <a:avLst/>
          </a:prstGeom>
          <a:noFill/>
        </p:spPr>
      </p:pic>
      <p:pic>
        <p:nvPicPr>
          <p:cNvPr id="1038" name="Picture 14"/>
          <p:cNvPicPr>
            <a:picLocks noChangeAspect="1" noChangeArrowheads="1"/>
          </p:cNvPicPr>
          <p:nvPr/>
        </p:nvPicPr>
        <p:blipFill>
          <a:blip r:embed="rId4" cstate="print"/>
          <a:srcRect/>
          <a:stretch>
            <a:fillRect/>
          </a:stretch>
        </p:blipFill>
        <p:spPr bwMode="auto">
          <a:xfrm>
            <a:off x="1447800" y="1905000"/>
            <a:ext cx="1676400" cy="1468438"/>
          </a:xfrm>
          <a:prstGeom prst="rect">
            <a:avLst/>
          </a:prstGeom>
          <a:noFill/>
        </p:spPr>
      </p:pic>
      <p:pic>
        <p:nvPicPr>
          <p:cNvPr id="1039" name="Picture 15"/>
          <p:cNvPicPr>
            <a:picLocks noChangeAspect="1" noChangeArrowheads="1"/>
          </p:cNvPicPr>
          <p:nvPr/>
        </p:nvPicPr>
        <p:blipFill>
          <a:blip r:embed="rId5" cstate="print"/>
          <a:srcRect/>
          <a:stretch>
            <a:fillRect/>
          </a:stretch>
        </p:blipFill>
        <p:spPr bwMode="auto">
          <a:xfrm>
            <a:off x="3048000" y="1905000"/>
            <a:ext cx="1600200" cy="754063"/>
          </a:xfrm>
          <a:prstGeom prst="rect">
            <a:avLst/>
          </a:prstGeom>
          <a:noFill/>
        </p:spPr>
      </p:pic>
      <p:pic>
        <p:nvPicPr>
          <p:cNvPr id="1040" name="Picture 16"/>
          <p:cNvPicPr>
            <a:picLocks noChangeAspect="1" noChangeArrowheads="1"/>
          </p:cNvPicPr>
          <p:nvPr/>
        </p:nvPicPr>
        <p:blipFill>
          <a:blip r:embed="rId6" cstate="print"/>
          <a:srcRect/>
          <a:stretch>
            <a:fillRect/>
          </a:stretch>
        </p:blipFill>
        <p:spPr bwMode="auto">
          <a:xfrm>
            <a:off x="4648200" y="2438400"/>
            <a:ext cx="1219200" cy="938213"/>
          </a:xfrm>
          <a:prstGeom prst="rect">
            <a:avLst/>
          </a:prstGeom>
          <a:noFill/>
        </p:spPr>
      </p:pic>
      <p:pic>
        <p:nvPicPr>
          <p:cNvPr id="1042" name="Picture 18"/>
          <p:cNvPicPr>
            <a:picLocks noChangeAspect="1" noChangeArrowheads="1"/>
          </p:cNvPicPr>
          <p:nvPr/>
        </p:nvPicPr>
        <p:blipFill>
          <a:blip r:embed="rId7" cstate="print"/>
          <a:srcRect/>
          <a:stretch>
            <a:fillRect/>
          </a:stretch>
        </p:blipFill>
        <p:spPr bwMode="auto">
          <a:xfrm>
            <a:off x="6172200" y="1905000"/>
            <a:ext cx="1244600" cy="1371600"/>
          </a:xfrm>
          <a:prstGeom prst="rect">
            <a:avLst/>
          </a:prstGeom>
          <a:noFill/>
        </p:spPr>
      </p:pic>
      <p:pic>
        <p:nvPicPr>
          <p:cNvPr id="1044" name="Picture 20"/>
          <p:cNvPicPr>
            <a:picLocks noChangeAspect="1" noChangeArrowheads="1"/>
          </p:cNvPicPr>
          <p:nvPr/>
        </p:nvPicPr>
        <p:blipFill>
          <a:blip r:embed="rId8" cstate="print"/>
          <a:srcRect/>
          <a:stretch>
            <a:fillRect/>
          </a:stretch>
        </p:blipFill>
        <p:spPr bwMode="auto">
          <a:xfrm>
            <a:off x="7467600" y="2209800"/>
            <a:ext cx="1447800" cy="912813"/>
          </a:xfrm>
          <a:prstGeom prst="rect">
            <a:avLst/>
          </a:prstGeom>
          <a:noFill/>
        </p:spPr>
      </p:pic>
      <p:sp>
        <p:nvSpPr>
          <p:cNvPr id="1045" name="Line 21"/>
          <p:cNvSpPr>
            <a:spLocks noChangeShapeType="1"/>
          </p:cNvSpPr>
          <p:nvPr/>
        </p:nvSpPr>
        <p:spPr bwMode="auto">
          <a:xfrm>
            <a:off x="0" y="3733800"/>
            <a:ext cx="9144000" cy="0"/>
          </a:xfrm>
          <a:prstGeom prst="line">
            <a:avLst/>
          </a:prstGeom>
          <a:noFill/>
          <a:ln w="76200">
            <a:solidFill>
              <a:srgbClr val="000F0C"/>
            </a:solidFill>
            <a:round/>
            <a:headEnd/>
            <a:tailEnd/>
          </a:ln>
          <a:effectLst/>
        </p:spPr>
        <p:txBody>
          <a:bodyPr wrap="none" anchor="ctr"/>
          <a:lstStyle/>
          <a:p>
            <a:endParaRPr lang="en-US"/>
          </a:p>
        </p:txBody>
      </p:sp>
      <p:pic>
        <p:nvPicPr>
          <p:cNvPr id="1047" name="Picture 23"/>
          <p:cNvPicPr>
            <a:picLocks noChangeAspect="1" noChangeArrowheads="1"/>
          </p:cNvPicPr>
          <p:nvPr/>
        </p:nvPicPr>
        <p:blipFill>
          <a:blip r:embed="rId9" cstate="print"/>
          <a:srcRect/>
          <a:stretch>
            <a:fillRect/>
          </a:stretch>
        </p:blipFill>
        <p:spPr bwMode="auto">
          <a:xfrm>
            <a:off x="7772400" y="5410200"/>
            <a:ext cx="1371600" cy="1087438"/>
          </a:xfrm>
          <a:prstGeom prst="rect">
            <a:avLst/>
          </a:prstGeom>
          <a:noFill/>
        </p:spPr>
      </p:pic>
      <p:pic>
        <p:nvPicPr>
          <p:cNvPr id="1048" name="Picture 24"/>
          <p:cNvPicPr>
            <a:picLocks noChangeAspect="1" noChangeArrowheads="1"/>
          </p:cNvPicPr>
          <p:nvPr/>
        </p:nvPicPr>
        <p:blipFill>
          <a:blip r:embed="rId10" cstate="print"/>
          <a:srcRect/>
          <a:stretch>
            <a:fillRect/>
          </a:stretch>
        </p:blipFill>
        <p:spPr bwMode="auto">
          <a:xfrm>
            <a:off x="4495800" y="3733800"/>
            <a:ext cx="1600200" cy="1092200"/>
          </a:xfrm>
          <a:prstGeom prst="rect">
            <a:avLst/>
          </a:prstGeom>
          <a:noFill/>
        </p:spPr>
      </p:pic>
      <p:pic>
        <p:nvPicPr>
          <p:cNvPr id="1049" name="Picture 25"/>
          <p:cNvPicPr>
            <a:picLocks noChangeAspect="1" noChangeArrowheads="1"/>
          </p:cNvPicPr>
          <p:nvPr/>
        </p:nvPicPr>
        <p:blipFill>
          <a:blip r:embed="rId11" cstate="print"/>
          <a:srcRect/>
          <a:stretch>
            <a:fillRect/>
          </a:stretch>
        </p:blipFill>
        <p:spPr bwMode="auto">
          <a:xfrm>
            <a:off x="6781800" y="5410200"/>
            <a:ext cx="982663" cy="1447800"/>
          </a:xfrm>
          <a:prstGeom prst="rect">
            <a:avLst/>
          </a:prstGeom>
          <a:noFill/>
        </p:spPr>
      </p:pic>
      <p:pic>
        <p:nvPicPr>
          <p:cNvPr id="1051" name="Picture 27"/>
          <p:cNvPicPr>
            <a:picLocks noChangeAspect="1" noChangeArrowheads="1"/>
          </p:cNvPicPr>
          <p:nvPr/>
        </p:nvPicPr>
        <p:blipFill>
          <a:blip r:embed="rId12" cstate="print"/>
          <a:srcRect/>
          <a:stretch>
            <a:fillRect/>
          </a:stretch>
        </p:blipFill>
        <p:spPr bwMode="auto">
          <a:xfrm>
            <a:off x="7924800" y="3886200"/>
            <a:ext cx="798513" cy="1531938"/>
          </a:xfrm>
          <a:prstGeom prst="rect">
            <a:avLst/>
          </a:prstGeom>
          <a:noFill/>
        </p:spPr>
      </p:pic>
      <p:pic>
        <p:nvPicPr>
          <p:cNvPr id="1053" name="Picture 29"/>
          <p:cNvPicPr>
            <a:picLocks noChangeAspect="1" noChangeArrowheads="1"/>
          </p:cNvPicPr>
          <p:nvPr/>
        </p:nvPicPr>
        <p:blipFill>
          <a:blip r:embed="rId13" cstate="print"/>
          <a:srcRect/>
          <a:stretch>
            <a:fillRect/>
          </a:stretch>
        </p:blipFill>
        <p:spPr bwMode="auto">
          <a:xfrm>
            <a:off x="6858000" y="3886200"/>
            <a:ext cx="879475" cy="1319213"/>
          </a:xfrm>
          <a:prstGeom prst="rect">
            <a:avLst/>
          </a:prstGeom>
          <a:noFill/>
        </p:spPr>
      </p:pic>
      <p:pic>
        <p:nvPicPr>
          <p:cNvPr id="1054" name="Picture 30"/>
          <p:cNvPicPr>
            <a:picLocks noChangeAspect="1" noChangeArrowheads="1"/>
          </p:cNvPicPr>
          <p:nvPr/>
        </p:nvPicPr>
        <p:blipFill>
          <a:blip r:embed="rId14" cstate="print"/>
          <a:srcRect/>
          <a:stretch>
            <a:fillRect/>
          </a:stretch>
        </p:blipFill>
        <p:spPr bwMode="auto">
          <a:xfrm>
            <a:off x="3276600" y="3733800"/>
            <a:ext cx="773113"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p:cTn id="7" dur="1000" fill="hold"/>
                                        <p:tgtEl>
                                          <p:spTgt spid="1035"/>
                                        </p:tgtEl>
                                        <p:attrNameLst>
                                          <p:attrName>ppt_w</p:attrName>
                                        </p:attrNameLst>
                                      </p:cBhvr>
                                      <p:tavLst>
                                        <p:tav tm="0">
                                          <p:val>
                                            <p:fltVal val="0"/>
                                          </p:val>
                                        </p:tav>
                                        <p:tav tm="100000">
                                          <p:val>
                                            <p:strVal val="#ppt_w"/>
                                          </p:val>
                                        </p:tav>
                                      </p:tavLst>
                                    </p:anim>
                                    <p:anim calcmode="lin" valueType="num">
                                      <p:cBhvr>
                                        <p:cTn id="8" dur="1000" fill="hold"/>
                                        <p:tgtEl>
                                          <p:spTgt spid="1035"/>
                                        </p:tgtEl>
                                        <p:attrNameLst>
                                          <p:attrName>ppt_h</p:attrName>
                                        </p:attrNameLst>
                                      </p:cBhvr>
                                      <p:tavLst>
                                        <p:tav tm="0">
                                          <p:val>
                                            <p:fltVal val="0"/>
                                          </p:val>
                                        </p:tav>
                                        <p:tav tm="100000">
                                          <p:val>
                                            <p:strVal val="#ppt_h"/>
                                          </p:val>
                                        </p:tav>
                                      </p:tavLst>
                                    </p:anim>
                                    <p:anim calcmode="lin" valueType="num">
                                      <p:cBhvr>
                                        <p:cTn id="9" dur="1000" fill="hold"/>
                                        <p:tgtEl>
                                          <p:spTgt spid="10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500"/>
                                  </p:stCondLst>
                                  <p:childTnLst>
                                    <p:set>
                                      <p:cBhvr>
                                        <p:cTn id="13" dur="1" fill="hold">
                                          <p:stCondLst>
                                            <p:cond delay="0"/>
                                          </p:stCondLst>
                                        </p:cTn>
                                        <p:tgtEl>
                                          <p:spTgt spid="1038"/>
                                        </p:tgtEl>
                                        <p:attrNameLst>
                                          <p:attrName>style.visibility</p:attrName>
                                        </p:attrNameLst>
                                      </p:cBhvr>
                                      <p:to>
                                        <p:strVal val="visible"/>
                                      </p:to>
                                    </p:set>
                                    <p:anim calcmode="lin" valueType="num">
                                      <p:cBhvr>
                                        <p:cTn id="14" dur="1000" fill="hold"/>
                                        <p:tgtEl>
                                          <p:spTgt spid="1038"/>
                                        </p:tgtEl>
                                        <p:attrNameLst>
                                          <p:attrName>ppt_w</p:attrName>
                                        </p:attrNameLst>
                                      </p:cBhvr>
                                      <p:tavLst>
                                        <p:tav tm="0">
                                          <p:val>
                                            <p:fltVal val="0"/>
                                          </p:val>
                                        </p:tav>
                                        <p:tav tm="100000">
                                          <p:val>
                                            <p:strVal val="#ppt_w"/>
                                          </p:val>
                                        </p:tav>
                                      </p:tavLst>
                                    </p:anim>
                                    <p:anim calcmode="lin" valueType="num">
                                      <p:cBhvr>
                                        <p:cTn id="15" dur="1000" fill="hold"/>
                                        <p:tgtEl>
                                          <p:spTgt spid="1038"/>
                                        </p:tgtEl>
                                        <p:attrNameLst>
                                          <p:attrName>ppt_h</p:attrName>
                                        </p:attrNameLst>
                                      </p:cBhvr>
                                      <p:tavLst>
                                        <p:tav tm="0">
                                          <p:val>
                                            <p:fltVal val="0"/>
                                          </p:val>
                                        </p:tav>
                                        <p:tav tm="100000">
                                          <p:val>
                                            <p:strVal val="#ppt_h"/>
                                          </p:val>
                                        </p:tav>
                                      </p:tavLst>
                                    </p:anim>
                                    <p:anim calcmode="lin" valueType="num">
                                      <p:cBhvr>
                                        <p:cTn id="16" dur="1000" fill="hold"/>
                                        <p:tgtEl>
                                          <p:spTgt spid="103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38"/>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500"/>
                            </p:stCondLst>
                            <p:childTnLst>
                              <p:par>
                                <p:cTn id="19" presetID="15" presetClass="entr" presetSubtype="0" fill="hold" nodeType="afterEffect">
                                  <p:stCondLst>
                                    <p:cond delay="500"/>
                                  </p:stCondLst>
                                  <p:childTnLst>
                                    <p:set>
                                      <p:cBhvr>
                                        <p:cTn id="20" dur="1" fill="hold">
                                          <p:stCondLst>
                                            <p:cond delay="0"/>
                                          </p:stCondLst>
                                        </p:cTn>
                                        <p:tgtEl>
                                          <p:spTgt spid="1039"/>
                                        </p:tgtEl>
                                        <p:attrNameLst>
                                          <p:attrName>style.visibility</p:attrName>
                                        </p:attrNameLst>
                                      </p:cBhvr>
                                      <p:to>
                                        <p:strVal val="visible"/>
                                      </p:to>
                                    </p:set>
                                    <p:anim calcmode="lin" valueType="num">
                                      <p:cBhvr>
                                        <p:cTn id="21" dur="1000" fill="hold"/>
                                        <p:tgtEl>
                                          <p:spTgt spid="1039"/>
                                        </p:tgtEl>
                                        <p:attrNameLst>
                                          <p:attrName>ppt_w</p:attrName>
                                        </p:attrNameLst>
                                      </p:cBhvr>
                                      <p:tavLst>
                                        <p:tav tm="0">
                                          <p:val>
                                            <p:fltVal val="0"/>
                                          </p:val>
                                        </p:tav>
                                        <p:tav tm="100000">
                                          <p:val>
                                            <p:strVal val="#ppt_w"/>
                                          </p:val>
                                        </p:tav>
                                      </p:tavLst>
                                    </p:anim>
                                    <p:anim calcmode="lin" valueType="num">
                                      <p:cBhvr>
                                        <p:cTn id="22" dur="1000" fill="hold"/>
                                        <p:tgtEl>
                                          <p:spTgt spid="1039"/>
                                        </p:tgtEl>
                                        <p:attrNameLst>
                                          <p:attrName>ppt_h</p:attrName>
                                        </p:attrNameLst>
                                      </p:cBhvr>
                                      <p:tavLst>
                                        <p:tav tm="0">
                                          <p:val>
                                            <p:fltVal val="0"/>
                                          </p:val>
                                        </p:tav>
                                        <p:tav tm="100000">
                                          <p:val>
                                            <p:strVal val="#ppt_h"/>
                                          </p:val>
                                        </p:tav>
                                      </p:tavLst>
                                    </p:anim>
                                    <p:anim calcmode="lin" valueType="num">
                                      <p:cBhvr>
                                        <p:cTn id="23" dur="1000" fill="hold"/>
                                        <p:tgtEl>
                                          <p:spTgt spid="103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3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000"/>
                            </p:stCondLst>
                            <p:childTnLst>
                              <p:par>
                                <p:cTn id="26" presetID="15" presetClass="entr" presetSubtype="0" fill="hold" nodeType="afterEffect">
                                  <p:stCondLst>
                                    <p:cond delay="500"/>
                                  </p:stCondLst>
                                  <p:childTnLst>
                                    <p:set>
                                      <p:cBhvr>
                                        <p:cTn id="27" dur="1" fill="hold">
                                          <p:stCondLst>
                                            <p:cond delay="0"/>
                                          </p:stCondLst>
                                        </p:cTn>
                                        <p:tgtEl>
                                          <p:spTgt spid="1040"/>
                                        </p:tgtEl>
                                        <p:attrNameLst>
                                          <p:attrName>style.visibility</p:attrName>
                                        </p:attrNameLst>
                                      </p:cBhvr>
                                      <p:to>
                                        <p:strVal val="visible"/>
                                      </p:to>
                                    </p:set>
                                    <p:anim calcmode="lin" valueType="num">
                                      <p:cBhvr>
                                        <p:cTn id="28" dur="1000" fill="hold"/>
                                        <p:tgtEl>
                                          <p:spTgt spid="1040"/>
                                        </p:tgtEl>
                                        <p:attrNameLst>
                                          <p:attrName>ppt_w</p:attrName>
                                        </p:attrNameLst>
                                      </p:cBhvr>
                                      <p:tavLst>
                                        <p:tav tm="0">
                                          <p:val>
                                            <p:fltVal val="0"/>
                                          </p:val>
                                        </p:tav>
                                        <p:tav tm="100000">
                                          <p:val>
                                            <p:strVal val="#ppt_w"/>
                                          </p:val>
                                        </p:tav>
                                      </p:tavLst>
                                    </p:anim>
                                    <p:anim calcmode="lin" valueType="num">
                                      <p:cBhvr>
                                        <p:cTn id="29" dur="1000" fill="hold"/>
                                        <p:tgtEl>
                                          <p:spTgt spid="1040"/>
                                        </p:tgtEl>
                                        <p:attrNameLst>
                                          <p:attrName>ppt_h</p:attrName>
                                        </p:attrNameLst>
                                      </p:cBhvr>
                                      <p:tavLst>
                                        <p:tav tm="0">
                                          <p:val>
                                            <p:fltVal val="0"/>
                                          </p:val>
                                        </p:tav>
                                        <p:tav tm="100000">
                                          <p:val>
                                            <p:strVal val="#ppt_h"/>
                                          </p:val>
                                        </p:tav>
                                      </p:tavLst>
                                    </p:anim>
                                    <p:anim calcmode="lin" valueType="num">
                                      <p:cBhvr>
                                        <p:cTn id="30" dur="1000" fill="hold"/>
                                        <p:tgtEl>
                                          <p:spTgt spid="104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040"/>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500"/>
                            </p:stCondLst>
                            <p:childTnLst>
                              <p:par>
                                <p:cTn id="33" presetID="15" presetClass="entr" presetSubtype="0" fill="hold" nodeType="afterEffect">
                                  <p:stCondLst>
                                    <p:cond delay="500"/>
                                  </p:stCondLst>
                                  <p:childTnLst>
                                    <p:set>
                                      <p:cBhvr>
                                        <p:cTn id="34" dur="1" fill="hold">
                                          <p:stCondLst>
                                            <p:cond delay="0"/>
                                          </p:stCondLst>
                                        </p:cTn>
                                        <p:tgtEl>
                                          <p:spTgt spid="1042"/>
                                        </p:tgtEl>
                                        <p:attrNameLst>
                                          <p:attrName>style.visibility</p:attrName>
                                        </p:attrNameLst>
                                      </p:cBhvr>
                                      <p:to>
                                        <p:strVal val="visible"/>
                                      </p:to>
                                    </p:set>
                                    <p:anim calcmode="lin" valueType="num">
                                      <p:cBhvr>
                                        <p:cTn id="35" dur="1000" fill="hold"/>
                                        <p:tgtEl>
                                          <p:spTgt spid="1042"/>
                                        </p:tgtEl>
                                        <p:attrNameLst>
                                          <p:attrName>ppt_w</p:attrName>
                                        </p:attrNameLst>
                                      </p:cBhvr>
                                      <p:tavLst>
                                        <p:tav tm="0">
                                          <p:val>
                                            <p:fltVal val="0"/>
                                          </p:val>
                                        </p:tav>
                                        <p:tav tm="100000">
                                          <p:val>
                                            <p:strVal val="#ppt_w"/>
                                          </p:val>
                                        </p:tav>
                                      </p:tavLst>
                                    </p:anim>
                                    <p:anim calcmode="lin" valueType="num">
                                      <p:cBhvr>
                                        <p:cTn id="36" dur="1000" fill="hold"/>
                                        <p:tgtEl>
                                          <p:spTgt spid="1042"/>
                                        </p:tgtEl>
                                        <p:attrNameLst>
                                          <p:attrName>ppt_h</p:attrName>
                                        </p:attrNameLst>
                                      </p:cBhvr>
                                      <p:tavLst>
                                        <p:tav tm="0">
                                          <p:val>
                                            <p:fltVal val="0"/>
                                          </p:val>
                                        </p:tav>
                                        <p:tav tm="100000">
                                          <p:val>
                                            <p:strVal val="#ppt_h"/>
                                          </p:val>
                                        </p:tav>
                                      </p:tavLst>
                                    </p:anim>
                                    <p:anim calcmode="lin" valueType="num">
                                      <p:cBhvr>
                                        <p:cTn id="37" dur="1000" fill="hold"/>
                                        <p:tgtEl>
                                          <p:spTgt spid="104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042"/>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7000"/>
                            </p:stCondLst>
                            <p:childTnLst>
                              <p:par>
                                <p:cTn id="40" presetID="15" presetClass="entr" presetSubtype="0" fill="hold" nodeType="afterEffect">
                                  <p:stCondLst>
                                    <p:cond delay="500"/>
                                  </p:stCondLst>
                                  <p:childTnLst>
                                    <p:set>
                                      <p:cBhvr>
                                        <p:cTn id="41" dur="1" fill="hold">
                                          <p:stCondLst>
                                            <p:cond delay="0"/>
                                          </p:stCondLst>
                                        </p:cTn>
                                        <p:tgtEl>
                                          <p:spTgt spid="1044"/>
                                        </p:tgtEl>
                                        <p:attrNameLst>
                                          <p:attrName>style.visibility</p:attrName>
                                        </p:attrNameLst>
                                      </p:cBhvr>
                                      <p:to>
                                        <p:strVal val="visible"/>
                                      </p:to>
                                    </p:set>
                                    <p:anim calcmode="lin" valueType="num">
                                      <p:cBhvr>
                                        <p:cTn id="42" dur="1000" fill="hold"/>
                                        <p:tgtEl>
                                          <p:spTgt spid="1044"/>
                                        </p:tgtEl>
                                        <p:attrNameLst>
                                          <p:attrName>ppt_w</p:attrName>
                                        </p:attrNameLst>
                                      </p:cBhvr>
                                      <p:tavLst>
                                        <p:tav tm="0">
                                          <p:val>
                                            <p:fltVal val="0"/>
                                          </p:val>
                                        </p:tav>
                                        <p:tav tm="100000">
                                          <p:val>
                                            <p:strVal val="#ppt_w"/>
                                          </p:val>
                                        </p:tav>
                                      </p:tavLst>
                                    </p:anim>
                                    <p:anim calcmode="lin" valueType="num">
                                      <p:cBhvr>
                                        <p:cTn id="43" dur="1000" fill="hold"/>
                                        <p:tgtEl>
                                          <p:spTgt spid="1044"/>
                                        </p:tgtEl>
                                        <p:attrNameLst>
                                          <p:attrName>ppt_h</p:attrName>
                                        </p:attrNameLst>
                                      </p:cBhvr>
                                      <p:tavLst>
                                        <p:tav tm="0">
                                          <p:val>
                                            <p:fltVal val="0"/>
                                          </p:val>
                                        </p:tav>
                                        <p:tav tm="100000">
                                          <p:val>
                                            <p:strVal val="#ppt_h"/>
                                          </p:val>
                                        </p:tav>
                                      </p:tavLst>
                                    </p:anim>
                                    <p:anim calcmode="lin" valueType="num">
                                      <p:cBhvr>
                                        <p:cTn id="44" dur="1000" fill="hold"/>
                                        <p:tgtEl>
                                          <p:spTgt spid="1044"/>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0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1027"/>
                                        </p:tgtEl>
                                        <p:attrNameLst>
                                          <p:attrName>style.visibility</p:attrName>
                                        </p:attrNameLst>
                                      </p:cBhvr>
                                      <p:to>
                                        <p:strVal val="visible"/>
                                      </p:to>
                                    </p:set>
                                    <p:anim calcmode="lin" valueType="num">
                                      <p:cBhvr>
                                        <p:cTn id="50" dur="1000" fill="hold"/>
                                        <p:tgtEl>
                                          <p:spTgt spid="1027"/>
                                        </p:tgtEl>
                                        <p:attrNameLst>
                                          <p:attrName>ppt_w</p:attrName>
                                        </p:attrNameLst>
                                      </p:cBhvr>
                                      <p:tavLst>
                                        <p:tav tm="0">
                                          <p:val>
                                            <p:fltVal val="0"/>
                                          </p:val>
                                        </p:tav>
                                        <p:tav tm="100000">
                                          <p:val>
                                            <p:strVal val="#ppt_w"/>
                                          </p:val>
                                        </p:tav>
                                      </p:tavLst>
                                    </p:anim>
                                    <p:anim calcmode="lin" valueType="num">
                                      <p:cBhvr>
                                        <p:cTn id="51" dur="1000" fill="hold"/>
                                        <p:tgtEl>
                                          <p:spTgt spid="1027"/>
                                        </p:tgtEl>
                                        <p:attrNameLst>
                                          <p:attrName>ppt_h</p:attrName>
                                        </p:attrNameLst>
                                      </p:cBhvr>
                                      <p:tavLst>
                                        <p:tav tm="0">
                                          <p:val>
                                            <p:fltVal val="0"/>
                                          </p:val>
                                        </p:tav>
                                        <p:tav tm="100000">
                                          <p:val>
                                            <p:strVal val="#ppt_h"/>
                                          </p:val>
                                        </p:tav>
                                      </p:tavLst>
                                    </p:anim>
                                    <p:anim calcmode="lin" valueType="num">
                                      <p:cBhvr>
                                        <p:cTn id="52"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1028"/>
                                        </p:tgtEl>
                                        <p:attrNameLst>
                                          <p:attrName>style.visibility</p:attrName>
                                        </p:attrNameLst>
                                      </p:cBhvr>
                                      <p:to>
                                        <p:strVal val="visible"/>
                                      </p:to>
                                    </p:set>
                                    <p:anim calcmode="lin" valueType="num">
                                      <p:cBhvr>
                                        <p:cTn id="58" dur="500" fill="hold"/>
                                        <p:tgtEl>
                                          <p:spTgt spid="1028"/>
                                        </p:tgtEl>
                                        <p:attrNameLst>
                                          <p:attrName>ppt_x</p:attrName>
                                        </p:attrNameLst>
                                      </p:cBhvr>
                                      <p:tavLst>
                                        <p:tav tm="0">
                                          <p:val>
                                            <p:strVal val="#ppt_x-#ppt_w/2"/>
                                          </p:val>
                                        </p:tav>
                                        <p:tav tm="100000">
                                          <p:val>
                                            <p:strVal val="#ppt_x"/>
                                          </p:val>
                                        </p:tav>
                                      </p:tavLst>
                                    </p:anim>
                                    <p:anim calcmode="lin" valueType="num">
                                      <p:cBhvr>
                                        <p:cTn id="59" dur="500" fill="hold"/>
                                        <p:tgtEl>
                                          <p:spTgt spid="1028"/>
                                        </p:tgtEl>
                                        <p:attrNameLst>
                                          <p:attrName>ppt_y</p:attrName>
                                        </p:attrNameLst>
                                      </p:cBhvr>
                                      <p:tavLst>
                                        <p:tav tm="0">
                                          <p:val>
                                            <p:strVal val="#ppt_y"/>
                                          </p:val>
                                        </p:tav>
                                        <p:tav tm="100000">
                                          <p:val>
                                            <p:strVal val="#ppt_y"/>
                                          </p:val>
                                        </p:tav>
                                      </p:tavLst>
                                    </p:anim>
                                    <p:anim calcmode="lin" valueType="num">
                                      <p:cBhvr>
                                        <p:cTn id="60" dur="500" fill="hold"/>
                                        <p:tgtEl>
                                          <p:spTgt spid="1028"/>
                                        </p:tgtEl>
                                        <p:attrNameLst>
                                          <p:attrName>ppt_w</p:attrName>
                                        </p:attrNameLst>
                                      </p:cBhvr>
                                      <p:tavLst>
                                        <p:tav tm="0">
                                          <p:val>
                                            <p:fltVal val="0"/>
                                          </p:val>
                                        </p:tav>
                                        <p:tav tm="100000">
                                          <p:val>
                                            <p:strVal val="#ppt_w"/>
                                          </p:val>
                                        </p:tav>
                                      </p:tavLst>
                                    </p:anim>
                                    <p:anim calcmode="lin" valueType="num">
                                      <p:cBhvr>
                                        <p:cTn id="61" dur="5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grpId="0" nodeType="clickEffect">
                                  <p:stCondLst>
                                    <p:cond delay="0"/>
                                  </p:stCondLst>
                                  <p:childTnLst>
                                    <p:set>
                                      <p:cBhvr>
                                        <p:cTn id="65" dur="1" fill="hold">
                                          <p:stCondLst>
                                            <p:cond delay="0"/>
                                          </p:stCondLst>
                                        </p:cTn>
                                        <p:tgtEl>
                                          <p:spTgt spid="1030"/>
                                        </p:tgtEl>
                                        <p:attrNameLst>
                                          <p:attrName>style.visibility</p:attrName>
                                        </p:attrNameLst>
                                      </p:cBhvr>
                                      <p:to>
                                        <p:strVal val="visible"/>
                                      </p:to>
                                    </p:set>
                                    <p:anim calcmode="lin" valueType="num">
                                      <p:cBhvr>
                                        <p:cTn id="66" dur="1000" fill="hold"/>
                                        <p:tgtEl>
                                          <p:spTgt spid="1030"/>
                                        </p:tgtEl>
                                        <p:attrNameLst>
                                          <p:attrName>ppt_w</p:attrName>
                                        </p:attrNameLst>
                                      </p:cBhvr>
                                      <p:tavLst>
                                        <p:tav tm="0">
                                          <p:val>
                                            <p:fltVal val="0"/>
                                          </p:val>
                                        </p:tav>
                                        <p:tav tm="100000">
                                          <p:val>
                                            <p:strVal val="#ppt_w"/>
                                          </p:val>
                                        </p:tav>
                                      </p:tavLst>
                                    </p:anim>
                                    <p:anim calcmode="lin" valueType="num">
                                      <p:cBhvr>
                                        <p:cTn id="67" dur="1000" fill="hold"/>
                                        <p:tgtEl>
                                          <p:spTgt spid="1030"/>
                                        </p:tgtEl>
                                        <p:attrNameLst>
                                          <p:attrName>ppt_h</p:attrName>
                                        </p:attrNameLst>
                                      </p:cBhvr>
                                      <p:tavLst>
                                        <p:tav tm="0">
                                          <p:val>
                                            <p:fltVal val="0"/>
                                          </p:val>
                                        </p:tav>
                                        <p:tav tm="100000">
                                          <p:val>
                                            <p:strVal val="#ppt_h"/>
                                          </p:val>
                                        </p:tav>
                                      </p:tavLst>
                                    </p:anim>
                                    <p:anim calcmode="lin" valueType="num">
                                      <p:cBhvr>
                                        <p:cTn id="68"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030"/>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1000"/>
                            </p:stCondLst>
                            <p:childTnLst>
                              <p:par>
                                <p:cTn id="71" presetID="1" presetClass="entr" presetSubtype="0" fill="hold" nodeType="afterEffect">
                                  <p:stCondLst>
                                    <p:cond delay="500"/>
                                  </p:stCondLst>
                                  <p:childTnLst>
                                    <p:set>
                                      <p:cBhvr>
                                        <p:cTn id="72" dur="1" fill="hold">
                                          <p:stCondLst>
                                            <p:cond delay="499"/>
                                          </p:stCondLst>
                                        </p:cTn>
                                        <p:tgtEl>
                                          <p:spTgt spid="1054"/>
                                        </p:tgtEl>
                                        <p:attrNameLst>
                                          <p:attrName>style.visibility</p:attrName>
                                        </p:attrNameLst>
                                      </p:cBhvr>
                                      <p:to>
                                        <p:strVal val="visible"/>
                                      </p:to>
                                    </p:set>
                                  </p:childTnLst>
                                </p:cTn>
                              </p:par>
                            </p:childTnLst>
                          </p:cTn>
                        </p:par>
                        <p:par>
                          <p:cTn id="73" fill="hold">
                            <p:stCondLst>
                              <p:cond delay="2000"/>
                            </p:stCondLst>
                            <p:childTnLst>
                              <p:par>
                                <p:cTn id="74" presetID="1" presetClass="entr" presetSubtype="0" fill="hold" nodeType="afterEffect">
                                  <p:stCondLst>
                                    <p:cond delay="500"/>
                                  </p:stCondLst>
                                  <p:childTnLst>
                                    <p:set>
                                      <p:cBhvr>
                                        <p:cTn id="75" dur="1" fill="hold">
                                          <p:stCondLst>
                                            <p:cond delay="499"/>
                                          </p:stCondLst>
                                        </p:cTn>
                                        <p:tgtEl>
                                          <p:spTgt spid="1048"/>
                                        </p:tgtEl>
                                        <p:attrNameLst>
                                          <p:attrName>style.visibility</p:attrName>
                                        </p:attrNameLst>
                                      </p:cBhvr>
                                      <p:to>
                                        <p:strVal val="visible"/>
                                      </p:to>
                                    </p:set>
                                  </p:childTnLst>
                                </p:cTn>
                              </p:par>
                            </p:childTnLst>
                          </p:cTn>
                        </p:par>
                        <p:par>
                          <p:cTn id="76" fill="hold">
                            <p:stCondLst>
                              <p:cond delay="3000"/>
                            </p:stCondLst>
                            <p:childTnLst>
                              <p:par>
                                <p:cTn id="77" presetID="1" presetClass="entr" presetSubtype="0" fill="hold" nodeType="afterEffect">
                                  <p:stCondLst>
                                    <p:cond delay="500"/>
                                  </p:stCondLst>
                                  <p:childTnLst>
                                    <p:set>
                                      <p:cBhvr>
                                        <p:cTn id="78" dur="1" fill="hold">
                                          <p:stCondLst>
                                            <p:cond delay="499"/>
                                          </p:stCondLst>
                                        </p:cTn>
                                        <p:tgtEl>
                                          <p:spTgt spid="1053"/>
                                        </p:tgtEl>
                                        <p:attrNameLst>
                                          <p:attrName>style.visibility</p:attrName>
                                        </p:attrNameLst>
                                      </p:cBhvr>
                                      <p:to>
                                        <p:strVal val="visible"/>
                                      </p:to>
                                    </p:set>
                                  </p:childTnLst>
                                </p:cTn>
                              </p:par>
                            </p:childTnLst>
                          </p:cTn>
                        </p:par>
                        <p:par>
                          <p:cTn id="79" fill="hold">
                            <p:stCondLst>
                              <p:cond delay="4000"/>
                            </p:stCondLst>
                            <p:childTnLst>
                              <p:par>
                                <p:cTn id="80" presetID="1" presetClass="entr" presetSubtype="0" fill="hold" nodeType="afterEffect">
                                  <p:stCondLst>
                                    <p:cond delay="500"/>
                                  </p:stCondLst>
                                  <p:childTnLst>
                                    <p:set>
                                      <p:cBhvr>
                                        <p:cTn id="81" dur="1" fill="hold">
                                          <p:stCondLst>
                                            <p:cond delay="499"/>
                                          </p:stCondLst>
                                        </p:cTn>
                                        <p:tgtEl>
                                          <p:spTgt spid="1051"/>
                                        </p:tgtEl>
                                        <p:attrNameLst>
                                          <p:attrName>style.visibility</p:attrName>
                                        </p:attrNameLst>
                                      </p:cBhvr>
                                      <p:to>
                                        <p:strVal val="visible"/>
                                      </p:to>
                                    </p:set>
                                  </p:childTnLst>
                                </p:cTn>
                              </p:par>
                            </p:childTnLst>
                          </p:cTn>
                        </p:par>
                        <p:par>
                          <p:cTn id="82" fill="hold">
                            <p:stCondLst>
                              <p:cond delay="5000"/>
                            </p:stCondLst>
                            <p:childTnLst>
                              <p:par>
                                <p:cTn id="83" presetID="1" presetClass="entr" presetSubtype="0" fill="hold" nodeType="afterEffect">
                                  <p:stCondLst>
                                    <p:cond delay="500"/>
                                  </p:stCondLst>
                                  <p:childTnLst>
                                    <p:set>
                                      <p:cBhvr>
                                        <p:cTn id="84" dur="1" fill="hold">
                                          <p:stCondLst>
                                            <p:cond delay="499"/>
                                          </p:stCondLst>
                                        </p:cTn>
                                        <p:tgtEl>
                                          <p:spTgt spid="1047"/>
                                        </p:tgtEl>
                                        <p:attrNameLst>
                                          <p:attrName>style.visibility</p:attrName>
                                        </p:attrNameLst>
                                      </p:cBhvr>
                                      <p:to>
                                        <p:strVal val="visible"/>
                                      </p:to>
                                    </p:set>
                                  </p:childTnLst>
                                </p:cTn>
                              </p:par>
                            </p:childTnLst>
                          </p:cTn>
                        </p:par>
                        <p:par>
                          <p:cTn id="85" fill="hold">
                            <p:stCondLst>
                              <p:cond delay="6000"/>
                            </p:stCondLst>
                            <p:childTnLst>
                              <p:par>
                                <p:cTn id="86" presetID="1" presetClass="entr" presetSubtype="0" fill="hold" nodeType="afterEffect">
                                  <p:stCondLst>
                                    <p:cond delay="500"/>
                                  </p:stCondLst>
                                  <p:childTnLst>
                                    <p:set>
                                      <p:cBhvr>
                                        <p:cTn id="87" dur="1" fill="hold">
                                          <p:stCondLst>
                                            <p:cond delay="499"/>
                                          </p:stCondLst>
                                        </p:cTn>
                                        <p:tgtEl>
                                          <p:spTgt spid="104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7" presetClass="entr" presetSubtype="2" fill="hold" grpId="0" nodeType="clickEffect">
                                  <p:stCondLst>
                                    <p:cond delay="0"/>
                                  </p:stCondLst>
                                  <p:childTnLst>
                                    <p:set>
                                      <p:cBhvr>
                                        <p:cTn id="91" dur="1" fill="hold">
                                          <p:stCondLst>
                                            <p:cond delay="0"/>
                                          </p:stCondLst>
                                        </p:cTn>
                                        <p:tgtEl>
                                          <p:spTgt spid="1031"/>
                                        </p:tgtEl>
                                        <p:attrNameLst>
                                          <p:attrName>style.visibility</p:attrName>
                                        </p:attrNameLst>
                                      </p:cBhvr>
                                      <p:to>
                                        <p:strVal val="visible"/>
                                      </p:to>
                                    </p:set>
                                    <p:anim calcmode="lin" valueType="num">
                                      <p:cBhvr>
                                        <p:cTn id="92" dur="500" fill="hold"/>
                                        <p:tgtEl>
                                          <p:spTgt spid="1031"/>
                                        </p:tgtEl>
                                        <p:attrNameLst>
                                          <p:attrName>ppt_x</p:attrName>
                                        </p:attrNameLst>
                                      </p:cBhvr>
                                      <p:tavLst>
                                        <p:tav tm="0">
                                          <p:val>
                                            <p:strVal val="#ppt_x+#ppt_w/2"/>
                                          </p:val>
                                        </p:tav>
                                        <p:tav tm="100000">
                                          <p:val>
                                            <p:strVal val="#ppt_x"/>
                                          </p:val>
                                        </p:tav>
                                      </p:tavLst>
                                    </p:anim>
                                    <p:anim calcmode="lin" valueType="num">
                                      <p:cBhvr>
                                        <p:cTn id="93" dur="500" fill="hold"/>
                                        <p:tgtEl>
                                          <p:spTgt spid="1031"/>
                                        </p:tgtEl>
                                        <p:attrNameLst>
                                          <p:attrName>ppt_y</p:attrName>
                                        </p:attrNameLst>
                                      </p:cBhvr>
                                      <p:tavLst>
                                        <p:tav tm="0">
                                          <p:val>
                                            <p:strVal val="#ppt_y"/>
                                          </p:val>
                                        </p:tav>
                                        <p:tav tm="100000">
                                          <p:val>
                                            <p:strVal val="#ppt_y"/>
                                          </p:val>
                                        </p:tav>
                                      </p:tavLst>
                                    </p:anim>
                                    <p:anim calcmode="lin" valueType="num">
                                      <p:cBhvr>
                                        <p:cTn id="94" dur="500" fill="hold"/>
                                        <p:tgtEl>
                                          <p:spTgt spid="1031"/>
                                        </p:tgtEl>
                                        <p:attrNameLst>
                                          <p:attrName>ppt_w</p:attrName>
                                        </p:attrNameLst>
                                      </p:cBhvr>
                                      <p:tavLst>
                                        <p:tav tm="0">
                                          <p:val>
                                            <p:fltVal val="0"/>
                                          </p:val>
                                        </p:tav>
                                        <p:tav tm="100000">
                                          <p:val>
                                            <p:strVal val="#ppt_w"/>
                                          </p:val>
                                        </p:tav>
                                      </p:tavLst>
                                    </p:anim>
                                    <p:anim calcmode="lin" valueType="num">
                                      <p:cBhvr>
                                        <p:cTn id="95" dur="500" fill="hold"/>
                                        <p:tgtEl>
                                          <p:spTgt spid="1031"/>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5" presetClass="entr" presetSubtype="0" fill="hold" grpId="0" nodeType="clickEffect">
                                  <p:stCondLst>
                                    <p:cond delay="0"/>
                                  </p:stCondLst>
                                  <p:childTnLst>
                                    <p:set>
                                      <p:cBhvr>
                                        <p:cTn id="99" dur="1" fill="hold">
                                          <p:stCondLst>
                                            <p:cond delay="0"/>
                                          </p:stCondLst>
                                        </p:cTn>
                                        <p:tgtEl>
                                          <p:spTgt spid="1032"/>
                                        </p:tgtEl>
                                        <p:attrNameLst>
                                          <p:attrName>style.visibility</p:attrName>
                                        </p:attrNameLst>
                                      </p:cBhvr>
                                      <p:to>
                                        <p:strVal val="visible"/>
                                      </p:to>
                                    </p:set>
                                    <p:anim calcmode="lin" valueType="num">
                                      <p:cBhvr>
                                        <p:cTn id="100" dur="1000" fill="hold"/>
                                        <p:tgtEl>
                                          <p:spTgt spid="1032"/>
                                        </p:tgtEl>
                                        <p:attrNameLst>
                                          <p:attrName>ppt_w</p:attrName>
                                        </p:attrNameLst>
                                      </p:cBhvr>
                                      <p:tavLst>
                                        <p:tav tm="0">
                                          <p:val>
                                            <p:fltVal val="0"/>
                                          </p:val>
                                        </p:tav>
                                        <p:tav tm="100000">
                                          <p:val>
                                            <p:strVal val="#ppt_w"/>
                                          </p:val>
                                        </p:tav>
                                      </p:tavLst>
                                    </p:anim>
                                    <p:anim calcmode="lin" valueType="num">
                                      <p:cBhvr>
                                        <p:cTn id="101" dur="1000" fill="hold"/>
                                        <p:tgtEl>
                                          <p:spTgt spid="1032"/>
                                        </p:tgtEl>
                                        <p:attrNameLst>
                                          <p:attrName>ppt_h</p:attrName>
                                        </p:attrNameLst>
                                      </p:cBhvr>
                                      <p:tavLst>
                                        <p:tav tm="0">
                                          <p:val>
                                            <p:fltVal val="0"/>
                                          </p:val>
                                        </p:tav>
                                        <p:tav tm="100000">
                                          <p:val>
                                            <p:strVal val="#ppt_h"/>
                                          </p:val>
                                        </p:tav>
                                      </p:tavLst>
                                    </p:anim>
                                    <p:anim calcmode="lin" valueType="num">
                                      <p:cBhvr>
                                        <p:cTn id="102" dur="1000" fill="hold"/>
                                        <p:tgtEl>
                                          <p:spTgt spid="1032"/>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10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autoUpdateAnimBg="0"/>
      <p:bldP spid="1028" grpId="0" animBg="1" autoUpdateAnimBg="0"/>
      <p:bldP spid="1030" grpId="0" animBg="1" autoUpdateAnimBg="0"/>
      <p:bldP spid="1031" grpId="0" animBg="1" autoUpdateAnimBg="0"/>
      <p:bldP spid="1032"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6934200" cy="1569660"/>
          </a:xfrm>
          <a:prstGeom prst="rect">
            <a:avLst/>
          </a:prstGeom>
          <a:noFill/>
        </p:spPr>
        <p:txBody>
          <a:bodyPr wrap="square" rtlCol="0">
            <a:spAutoFit/>
          </a:bodyPr>
          <a:lstStyle/>
          <a:p>
            <a:r>
              <a:rPr lang="en-US" dirty="0" smtClean="0"/>
              <a:t>Where do we get electricity?</a:t>
            </a:r>
          </a:p>
          <a:p>
            <a:r>
              <a:rPr lang="en-US" dirty="0" smtClean="0"/>
              <a:t>Energy conversions from fossil fuel:</a:t>
            </a:r>
            <a:endParaRPr lang="en-US" dirty="0"/>
          </a:p>
        </p:txBody>
      </p:sp>
      <p:pic>
        <p:nvPicPr>
          <p:cNvPr id="257026" name="Picture 2" descr="http://www.actewagl.com.au/education/_lib/images/Energy/Energy29a.gif"/>
          <p:cNvPicPr>
            <a:picLocks noChangeAspect="1" noChangeArrowheads="1" noCrop="1"/>
          </p:cNvPicPr>
          <p:nvPr/>
        </p:nvPicPr>
        <p:blipFill>
          <a:blip r:embed="rId2" cstate="print"/>
          <a:srcRect/>
          <a:stretch>
            <a:fillRect/>
          </a:stretch>
        </p:blipFill>
        <p:spPr bwMode="auto">
          <a:xfrm>
            <a:off x="685800" y="2819400"/>
            <a:ext cx="6868438" cy="3200400"/>
          </a:xfrm>
          <a:prstGeom prst="rect">
            <a:avLst/>
          </a:prstGeom>
          <a:noFill/>
        </p:spPr>
      </p:pic>
      <p:sp>
        <p:nvSpPr>
          <p:cNvPr id="4" name="Rectangle 3"/>
          <p:cNvSpPr/>
          <p:nvPr/>
        </p:nvSpPr>
        <p:spPr>
          <a:xfrm>
            <a:off x="4343400" y="0"/>
            <a:ext cx="4572000" cy="261610"/>
          </a:xfrm>
          <a:prstGeom prst="rect">
            <a:avLst/>
          </a:prstGeom>
        </p:spPr>
        <p:txBody>
          <a:bodyPr>
            <a:spAutoFit/>
          </a:bodyPr>
          <a:lstStyle/>
          <a:p>
            <a:r>
              <a:rPr lang="en-US" sz="1100" dirty="0" smtClean="0">
                <a:hlinkClick r:id="rId3"/>
              </a:rPr>
              <a:t>electricity school house rock</a:t>
            </a:r>
            <a:endParaRPr lang="en-US"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17475"/>
            <a:ext cx="8223250" cy="5447645"/>
          </a:xfrm>
          <a:prstGeom prst="rect">
            <a:avLst/>
          </a:prstGeom>
          <a:noFill/>
        </p:spPr>
        <p:txBody>
          <a:bodyPr>
            <a:spAutoFit/>
          </a:bodyPr>
          <a:lstStyle/>
          <a:p>
            <a:pPr algn="ct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Generating Electricity</a:t>
            </a: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r>
              <a:rPr lang="en-US" sz="2800" dirty="0" smtClean="0">
                <a:solidFill>
                  <a:prstClr val="black"/>
                </a:solidFill>
                <a:latin typeface="Arial"/>
                <a:ea typeface="ＭＳ Ｐゴシック" panose="020B0600070205080204" pitchFamily="34" charset="-128"/>
              </a:rPr>
              <a:t>thermal </a:t>
            </a:r>
            <a:r>
              <a:rPr lang="en-US" sz="2800" dirty="0">
                <a:solidFill>
                  <a:prstClr val="black"/>
                </a:solidFill>
                <a:latin typeface="Arial"/>
                <a:ea typeface="ＭＳ Ｐゴシック" panose="020B0600070205080204" pitchFamily="34" charset="-128"/>
              </a:rPr>
              <a:t>generation</a:t>
            </a:r>
            <a:endParaRPr lang="en-US" sz="2800" b="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a:t>
            </a:r>
            <a:r>
              <a:rPr lang="en-US" sz="2800" b="0" dirty="0">
                <a:solidFill>
                  <a:prstClr val="black"/>
                </a:solidFill>
                <a:latin typeface="Arial"/>
                <a:ea typeface="ＭＳ Ｐゴシック" panose="020B0600070205080204" pitchFamily="34" charset="-128"/>
              </a:rPr>
              <a:t>-water is heated to make steam</a:t>
            </a: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a:t>
            </a:r>
            <a:r>
              <a:rPr lang="en-US" sz="2800" b="0" dirty="0">
                <a:solidFill>
                  <a:prstClr val="black"/>
                </a:solidFill>
                <a:latin typeface="Arial"/>
                <a:ea typeface="ＭＳ Ｐゴシック" panose="020B0600070205080204" pitchFamily="34" charset="-128"/>
              </a:rPr>
              <a:t>-pressure builds &amp; the steam can only 				escape by passing through a turbine</a:t>
            </a: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a:t>
            </a:r>
            <a:r>
              <a:rPr lang="en-US" sz="2800" b="0" dirty="0">
                <a:solidFill>
                  <a:prstClr val="black"/>
                </a:solidFill>
                <a:latin typeface="Arial"/>
                <a:ea typeface="ＭＳ Ｐゴシック" panose="020B0600070205080204" pitchFamily="34" charset="-128"/>
              </a:rPr>
              <a:t>-this turns the </a:t>
            </a:r>
            <a:r>
              <a:rPr lang="en-US" sz="2800" b="0" dirty="0" smtClean="0">
                <a:solidFill>
                  <a:prstClr val="black"/>
                </a:solidFill>
                <a:latin typeface="Arial"/>
                <a:ea typeface="ＭＳ Ｐゴシック" panose="020B0600070205080204" pitchFamily="34" charset="-128"/>
              </a:rPr>
              <a:t>turbine</a:t>
            </a:r>
          </a:p>
          <a:p>
            <a:pPr defTabSz="457200" eaLnBrk="1" fontAlgn="auto" hangingPunct="1">
              <a:spcBef>
                <a:spcPts val="0"/>
              </a:spcBef>
              <a:spcAft>
                <a:spcPts val="0"/>
              </a:spcAft>
              <a:defRPr/>
            </a:pPr>
            <a:endParaRPr lang="en-US" sz="2800" b="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p:txBody>
      </p:sp>
    </p:spTree>
    <p:extLst>
      <p:ext uri="{BB962C8B-B14F-4D97-AF65-F5344CB8AC3E}">
        <p14:creationId xmlns:p14="http://schemas.microsoft.com/office/powerpoint/2010/main" val="2744305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17475"/>
            <a:ext cx="8223250" cy="6494085"/>
          </a:xfrm>
          <a:prstGeom prst="rect">
            <a:avLst/>
          </a:prstGeom>
          <a:noFill/>
        </p:spPr>
        <p:txBody>
          <a:bodyPr>
            <a:spAutoFit/>
          </a:bodyPr>
          <a:lstStyle/>
          <a:p>
            <a:pPr algn="ct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Generating Electricity</a:t>
            </a: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p:txBody>
      </p:sp>
      <p:pic>
        <p:nvPicPr>
          <p:cNvPr id="102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660400"/>
            <a:ext cx="6934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020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17475"/>
            <a:ext cx="8223250" cy="5201424"/>
          </a:xfrm>
          <a:prstGeom prst="rect">
            <a:avLst/>
          </a:prstGeom>
          <a:noFill/>
        </p:spPr>
        <p:txBody>
          <a:bodyPr>
            <a:spAutoFit/>
          </a:bodyPr>
          <a:lstStyle/>
          <a:p>
            <a:pPr algn="ct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Generating Electricity</a:t>
            </a: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r>
              <a:rPr lang="en-US" sz="2800" dirty="0" smtClean="0">
                <a:solidFill>
                  <a:prstClr val="black"/>
                </a:solidFill>
                <a:latin typeface="Arial"/>
                <a:ea typeface="ＭＳ Ｐゴシック" panose="020B0600070205080204" pitchFamily="34" charset="-128"/>
              </a:rPr>
              <a:t>thermal </a:t>
            </a:r>
            <a:r>
              <a:rPr lang="en-US" sz="2800" dirty="0">
                <a:solidFill>
                  <a:prstClr val="black"/>
                </a:solidFill>
                <a:latin typeface="Arial"/>
                <a:ea typeface="ＭＳ Ｐゴシック" panose="020B0600070205080204" pitchFamily="34" charset="-128"/>
              </a:rPr>
              <a:t>generation	</a:t>
            </a: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Fossil Fuel:</a:t>
            </a:r>
            <a:r>
              <a:rPr lang="en-US" sz="2800" b="0" dirty="0">
                <a:solidFill>
                  <a:prstClr val="black"/>
                </a:solidFill>
                <a:latin typeface="Arial"/>
                <a:ea typeface="ＭＳ Ｐゴシック" panose="020B0600070205080204" pitchFamily="34" charset="-128"/>
              </a:rPr>
              <a:t> burning coal, oil, or natural gas 	can be used to heat the water</a:t>
            </a: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Radioactive Material:</a:t>
            </a:r>
            <a:r>
              <a:rPr lang="en-US" sz="2800" b="0" dirty="0">
                <a:solidFill>
                  <a:prstClr val="black"/>
                </a:solidFill>
                <a:latin typeface="Arial"/>
                <a:ea typeface="ＭＳ Ｐゴシック" panose="020B0600070205080204" pitchFamily="34" charset="-128"/>
              </a:rPr>
              <a:t> when the nuclei of 	uranium atoms break apart huge amounts of 	energy is released, which can be used to heat 	the water</a:t>
            </a:r>
          </a:p>
          <a:p>
            <a:pP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	</a:t>
            </a:r>
            <a:r>
              <a:rPr lang="en-US" sz="2800" dirty="0">
                <a:solidFill>
                  <a:prstClr val="black"/>
                </a:solidFill>
                <a:latin typeface="Arial"/>
                <a:ea typeface="ＭＳ Ｐゴシック" panose="020B0600070205080204" pitchFamily="34" charset="-128"/>
              </a:rPr>
              <a:t>Biomass:</a:t>
            </a:r>
            <a:r>
              <a:rPr lang="en-US" sz="2800" b="0" dirty="0">
                <a:solidFill>
                  <a:prstClr val="black"/>
                </a:solidFill>
                <a:latin typeface="Arial"/>
                <a:ea typeface="ＭＳ Ｐゴシック" panose="020B0600070205080204" pitchFamily="34" charset="-128"/>
              </a:rPr>
              <a:t> biodegradable wastes can be burned 	to heat the water</a:t>
            </a: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p:txBody>
      </p:sp>
    </p:spTree>
    <p:extLst>
      <p:ext uri="{BB962C8B-B14F-4D97-AF65-F5344CB8AC3E}">
        <p14:creationId xmlns:p14="http://schemas.microsoft.com/office/powerpoint/2010/main" val="2165913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from Nuclear energy</a:t>
            </a:r>
            <a:endParaRPr lang="en-US" dirty="0"/>
          </a:p>
        </p:txBody>
      </p:sp>
      <p:pic>
        <p:nvPicPr>
          <p:cNvPr id="260098" name="Picture 2" descr="http://www.freeinfosociety.com/images/science/nuclearenergy1.jpg"/>
          <p:cNvPicPr>
            <a:picLocks noChangeAspect="1" noChangeArrowheads="1"/>
          </p:cNvPicPr>
          <p:nvPr/>
        </p:nvPicPr>
        <p:blipFill>
          <a:blip r:embed="rId2" cstate="print"/>
          <a:srcRect/>
          <a:stretch>
            <a:fillRect/>
          </a:stretch>
        </p:blipFill>
        <p:spPr bwMode="auto">
          <a:xfrm>
            <a:off x="1066800" y="2438400"/>
            <a:ext cx="6921075" cy="33813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from Wind energy</a:t>
            </a:r>
            <a:endParaRPr lang="en-US" dirty="0"/>
          </a:p>
        </p:txBody>
      </p:sp>
      <p:pic>
        <p:nvPicPr>
          <p:cNvPr id="261121" name="Picture 1" descr="image?binaryId=93853&amp;rendTypeId=4"/>
          <p:cNvPicPr>
            <a:picLocks noChangeAspect="1" noChangeArrowheads="1"/>
          </p:cNvPicPr>
          <p:nvPr/>
        </p:nvPicPr>
        <p:blipFill>
          <a:blip r:embed="rId2" cstate="print"/>
          <a:srcRect/>
          <a:stretch>
            <a:fillRect/>
          </a:stretch>
        </p:blipFill>
        <p:spPr bwMode="auto">
          <a:xfrm>
            <a:off x="1219200" y="1981200"/>
            <a:ext cx="6676292" cy="3687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17475"/>
            <a:ext cx="8223250" cy="5970865"/>
          </a:xfrm>
          <a:prstGeom prst="rect">
            <a:avLst/>
          </a:prstGeom>
          <a:noFill/>
        </p:spPr>
        <p:txBody>
          <a:bodyPr>
            <a:spAutoFit/>
          </a:bodyPr>
          <a:lstStyle/>
          <a:p>
            <a:pPr algn="ct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Generating Electricity</a:t>
            </a: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Electricity Generation:</a:t>
            </a:r>
            <a:r>
              <a:rPr lang="en-US" sz="2800" b="0" dirty="0">
                <a:solidFill>
                  <a:prstClr val="black"/>
                </a:solidFill>
                <a:latin typeface="Arial"/>
                <a:ea typeface="ＭＳ Ｐゴシック" panose="020B0600070205080204" pitchFamily="34" charset="-128"/>
              </a:rPr>
              <a:t> electrical energy has to be made by conversion from some other form of energy</a:t>
            </a: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a:t>
            </a:r>
            <a:r>
              <a:rPr lang="en-US" sz="2800" b="0" dirty="0">
                <a:solidFill>
                  <a:prstClr val="black"/>
                </a:solidFill>
                <a:latin typeface="Arial"/>
                <a:ea typeface="ＭＳ Ｐゴシック" panose="020B0600070205080204" pitchFamily="34" charset="-128"/>
              </a:rPr>
              <a:t>e.g. </a:t>
            </a:r>
            <a:r>
              <a:rPr lang="en-US" sz="2800" dirty="0">
                <a:solidFill>
                  <a:prstClr val="black"/>
                </a:solidFill>
                <a:latin typeface="Arial"/>
                <a:ea typeface="ＭＳ Ｐゴシック" panose="020B0600070205080204" pitchFamily="34" charset="-128"/>
              </a:rPr>
              <a:t>Wind</a:t>
            </a:r>
            <a:endParaRPr lang="en-US" sz="2800" b="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a:t>
            </a:r>
            <a:r>
              <a:rPr lang="en-US" sz="2800" b="0" dirty="0">
                <a:solidFill>
                  <a:prstClr val="black"/>
                </a:solidFill>
                <a:latin typeface="Arial"/>
                <a:ea typeface="ＭＳ Ｐゴシック" panose="020B0600070205080204" pitchFamily="34" charset="-128"/>
              </a:rPr>
              <a:t>-the blades themselves act as a turbine to turn 	the middle of the generator to produce 	electricity</a:t>
            </a:r>
          </a:p>
          <a:p>
            <a:pP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	called </a:t>
            </a:r>
            <a:r>
              <a:rPr lang="en-US" sz="2800" dirty="0">
                <a:solidFill>
                  <a:prstClr val="black"/>
                </a:solidFill>
                <a:latin typeface="Arial"/>
                <a:ea typeface="ＭＳ Ｐゴシック" panose="020B0600070205080204" pitchFamily="34" charset="-128"/>
              </a:rPr>
              <a:t>wind turbines</a:t>
            </a:r>
            <a:r>
              <a:rPr lang="en-US" sz="2800" b="0" dirty="0">
                <a:solidFill>
                  <a:prstClr val="black"/>
                </a:solidFill>
                <a:latin typeface="Arial"/>
                <a:ea typeface="ＭＳ Ｐゴシック" panose="020B0600070205080204" pitchFamily="34" charset="-128"/>
              </a:rPr>
              <a:t>, not wind mills</a:t>
            </a:r>
          </a:p>
          <a:p>
            <a:pPr defTabSz="457200" eaLnBrk="1" fontAlgn="auto" hangingPunct="1">
              <a:spcBef>
                <a:spcPts val="0"/>
              </a:spcBef>
              <a:spcAft>
                <a:spcPts val="0"/>
              </a:spcAft>
              <a:defRPr/>
            </a:pPr>
            <a:r>
              <a:rPr lang="en-US" sz="2800" dirty="0">
                <a:solidFill>
                  <a:srgbClr val="660066"/>
                </a:solidFill>
                <a:latin typeface="Arial"/>
                <a:ea typeface="ＭＳ Ｐゴシック" panose="020B0600070205080204" pitchFamily="34" charset="-128"/>
              </a:rPr>
              <a:t>	</a:t>
            </a:r>
          </a:p>
          <a:p>
            <a:pPr defTabSz="457200" eaLnBrk="1" fontAlgn="auto" hangingPunct="1">
              <a:spcBef>
                <a:spcPts val="0"/>
              </a:spcBef>
              <a:spcAft>
                <a:spcPts val="0"/>
              </a:spcAft>
              <a:defRPr/>
            </a:pPr>
            <a:r>
              <a:rPr lang="en-US" sz="1800" dirty="0">
                <a:solidFill>
                  <a:srgbClr val="660066"/>
                </a:solidFill>
                <a:latin typeface="Arial"/>
                <a:ea typeface="ＭＳ Ｐゴシック" panose="020B0600070205080204" pitchFamily="34" charset="-128"/>
                <a:hlinkClick r:id="rId2" action="ppaction://hlinkfile"/>
              </a:rPr>
              <a:t>wind turbine video</a:t>
            </a:r>
            <a:r>
              <a:rPr lang="en-US" sz="1800" dirty="0">
                <a:solidFill>
                  <a:srgbClr val="660066"/>
                </a:solidFill>
                <a:latin typeface="Arial"/>
                <a:ea typeface="ＭＳ Ｐゴシック" panose="020B0600070205080204" pitchFamily="34" charset="-128"/>
              </a:rPr>
              <a:t>	</a:t>
            </a:r>
          </a:p>
          <a:p>
            <a:pPr defTabSz="457200" eaLnBrk="1" fontAlgn="auto" hangingPunct="1">
              <a:spcBef>
                <a:spcPts val="0"/>
              </a:spcBef>
              <a:spcAft>
                <a:spcPts val="0"/>
              </a:spcAft>
              <a:defRPr/>
            </a:pPr>
            <a:endParaRPr lang="en-US" sz="2800" dirty="0">
              <a:solidFill>
                <a:srgbClr val="660066"/>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srgbClr val="660066"/>
              </a:solidFill>
              <a:latin typeface="Arial"/>
              <a:ea typeface="ＭＳ Ｐゴシック" panose="020B0600070205080204" pitchFamily="34" charset="-128"/>
            </a:endParaRPr>
          </a:p>
        </p:txBody>
      </p:sp>
    </p:spTree>
    <p:extLst>
      <p:ext uri="{BB962C8B-B14F-4D97-AF65-F5344CB8AC3E}">
        <p14:creationId xmlns:p14="http://schemas.microsoft.com/office/powerpoint/2010/main" val="1511045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from geothermal</a:t>
            </a:r>
            <a:endParaRPr lang="en-US" dirty="0"/>
          </a:p>
        </p:txBody>
      </p:sp>
      <p:pic>
        <p:nvPicPr>
          <p:cNvPr id="263170" name="Picture 2" descr="geothermalIllust"/>
          <p:cNvPicPr>
            <a:picLocks noChangeAspect="1" noChangeArrowheads="1"/>
          </p:cNvPicPr>
          <p:nvPr/>
        </p:nvPicPr>
        <p:blipFill>
          <a:blip r:embed="rId2" cstate="print"/>
          <a:srcRect/>
          <a:stretch>
            <a:fillRect/>
          </a:stretch>
        </p:blipFill>
        <p:spPr bwMode="auto">
          <a:xfrm>
            <a:off x="2286000" y="1905000"/>
            <a:ext cx="4267200" cy="4476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from the sun</a:t>
            </a:r>
            <a:endParaRPr lang="en-US" dirty="0"/>
          </a:p>
        </p:txBody>
      </p:sp>
      <p:pic>
        <p:nvPicPr>
          <p:cNvPr id="257031" name="Picture 7" descr="C:\InetTemp\Content.IE5\W8QXX4H0\MC900440405[1].png"/>
          <p:cNvPicPr>
            <a:picLocks noGrp="1" noChangeAspect="1" noChangeArrowheads="1"/>
          </p:cNvPicPr>
          <p:nvPr>
            <p:ph idx="1"/>
          </p:nvPr>
        </p:nvPicPr>
        <p:blipFill>
          <a:blip r:embed="rId2" cstate="print"/>
          <a:srcRect/>
          <a:stretch>
            <a:fillRect/>
          </a:stretch>
        </p:blipFill>
        <p:spPr bwMode="auto">
          <a:xfrm>
            <a:off x="228600" y="1447800"/>
            <a:ext cx="2743200" cy="2743200"/>
          </a:xfrm>
          <a:prstGeom prst="rect">
            <a:avLst/>
          </a:prstGeom>
          <a:noFill/>
        </p:spPr>
      </p:pic>
      <p:pic>
        <p:nvPicPr>
          <p:cNvPr id="257028" name="Picture 4" descr="C:\InetTemp\Content.IE5\6XE4QF8V\MC900441866[1].wmf"/>
          <p:cNvPicPr>
            <a:picLocks noChangeAspect="1" noChangeArrowheads="1"/>
          </p:cNvPicPr>
          <p:nvPr/>
        </p:nvPicPr>
        <p:blipFill>
          <a:blip r:embed="rId3" cstate="print"/>
          <a:srcRect/>
          <a:stretch>
            <a:fillRect/>
          </a:stretch>
        </p:blipFill>
        <p:spPr bwMode="auto">
          <a:xfrm>
            <a:off x="1295400" y="4343400"/>
            <a:ext cx="1968500" cy="1787525"/>
          </a:xfrm>
          <a:prstGeom prst="rect">
            <a:avLst/>
          </a:prstGeom>
          <a:noFill/>
        </p:spPr>
      </p:pic>
      <p:pic>
        <p:nvPicPr>
          <p:cNvPr id="257030" name="Picture 6" descr="C:\InetTemp\Content.IE5\K4W3VMTP\MC900297195[1].wmf"/>
          <p:cNvPicPr>
            <a:picLocks noChangeAspect="1" noChangeArrowheads="1"/>
          </p:cNvPicPr>
          <p:nvPr/>
        </p:nvPicPr>
        <p:blipFill>
          <a:blip r:embed="rId4" cstate="print"/>
          <a:srcRect/>
          <a:stretch>
            <a:fillRect/>
          </a:stretch>
        </p:blipFill>
        <p:spPr bwMode="auto">
          <a:xfrm>
            <a:off x="5867400" y="4191000"/>
            <a:ext cx="1250899" cy="1815998"/>
          </a:xfrm>
          <a:prstGeom prst="rect">
            <a:avLst/>
          </a:prstGeom>
          <a:noFill/>
        </p:spPr>
      </p:pic>
      <p:pic>
        <p:nvPicPr>
          <p:cNvPr id="257032" name="Picture 8" descr="C:\InetTemp\Content.IE5\W8QXX4H0\MP900438401[1].jpg"/>
          <p:cNvPicPr>
            <a:picLocks noChangeAspect="1" noChangeArrowheads="1"/>
          </p:cNvPicPr>
          <p:nvPr/>
        </p:nvPicPr>
        <p:blipFill>
          <a:blip r:embed="rId5" cstate="print"/>
          <a:srcRect/>
          <a:stretch>
            <a:fillRect/>
          </a:stretch>
        </p:blipFill>
        <p:spPr bwMode="auto">
          <a:xfrm>
            <a:off x="4191000" y="2133600"/>
            <a:ext cx="3687645" cy="4114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17475"/>
            <a:ext cx="8223250" cy="6862763"/>
          </a:xfrm>
          <a:prstGeom prst="rect">
            <a:avLst/>
          </a:prstGeom>
          <a:noFill/>
        </p:spPr>
        <p:txBody>
          <a:bodyPr>
            <a:spAutoFit/>
          </a:bodyPr>
          <a:lstStyle/>
          <a:p>
            <a:pPr algn="ct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Generating Electricity</a:t>
            </a: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Electricity Generation:</a:t>
            </a:r>
            <a:r>
              <a:rPr lang="en-US" sz="2800" b="0" dirty="0">
                <a:solidFill>
                  <a:prstClr val="black"/>
                </a:solidFill>
                <a:latin typeface="Arial"/>
                <a:ea typeface="ＭＳ Ｐゴシック" panose="020B0600070205080204" pitchFamily="34" charset="-128"/>
              </a:rPr>
              <a:t> electrical energy has to be made by conversion from some other form of energy</a:t>
            </a: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a:t>
            </a:r>
            <a:r>
              <a:rPr lang="en-US" sz="2800" b="0" dirty="0">
                <a:solidFill>
                  <a:prstClr val="black"/>
                </a:solidFill>
                <a:latin typeface="Arial"/>
                <a:ea typeface="ＭＳ Ｐゴシック" panose="020B0600070205080204" pitchFamily="34" charset="-128"/>
              </a:rPr>
              <a:t>e.g. </a:t>
            </a:r>
            <a:r>
              <a:rPr lang="en-US" sz="2800" dirty="0">
                <a:solidFill>
                  <a:prstClr val="black"/>
                </a:solidFill>
                <a:latin typeface="Arial"/>
                <a:ea typeface="ＭＳ Ｐゴシック" panose="020B0600070205080204" pitchFamily="34" charset="-128"/>
              </a:rPr>
              <a:t>Light</a:t>
            </a: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photovoltaic cells:</a:t>
            </a:r>
            <a:r>
              <a:rPr lang="en-US" sz="2800" b="0" dirty="0">
                <a:solidFill>
                  <a:prstClr val="black"/>
                </a:solidFill>
                <a:latin typeface="Arial"/>
                <a:ea typeface="ＭＳ Ｐゴシック" panose="020B0600070205080204" pitchFamily="34" charset="-128"/>
              </a:rPr>
              <a:t> converts light directly into 	electrical energy</a:t>
            </a:r>
          </a:p>
          <a:p>
            <a:pP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	</a:t>
            </a:r>
          </a:p>
          <a:p>
            <a:pPr defTabSz="457200" eaLnBrk="1" fontAlgn="auto" hangingPunct="1">
              <a:spcBef>
                <a:spcPts val="0"/>
              </a:spcBef>
              <a:spcAft>
                <a:spcPts val="0"/>
              </a:spcAft>
              <a:defRPr/>
            </a:pPr>
            <a:endParaRPr lang="en-US" sz="2800" b="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b="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b="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b="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srgbClr val="660066"/>
              </a:solidFill>
              <a:latin typeface="Arial"/>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r>
              <a:rPr lang="en-US" sz="2400" dirty="0">
                <a:solidFill>
                  <a:srgbClr val="660066"/>
                </a:solidFill>
                <a:latin typeface="Times New Roman"/>
                <a:ea typeface="ＭＳ Ｐゴシック" panose="020B0600070205080204" pitchFamily="34" charset="-128"/>
              </a:rPr>
              <a:t>LG: </a:t>
            </a:r>
            <a:r>
              <a:rPr lang="en-US" sz="2400" b="0" dirty="0">
                <a:solidFill>
                  <a:srgbClr val="660066"/>
                </a:solidFill>
                <a:latin typeface="Times New Roman"/>
                <a:ea typeface="ＭＳ Ｐゴシック" panose="020B0600070205080204" pitchFamily="34" charset="-128"/>
              </a:rPr>
              <a:t>to compare different methods of electricity generation</a:t>
            </a:r>
            <a:endParaRPr lang="en-US" sz="2400" dirty="0">
              <a:solidFill>
                <a:srgbClr val="660066"/>
              </a:solidFill>
              <a:latin typeface="Times New Roman"/>
              <a:ea typeface="ＭＳ Ｐゴシック" panose="020B0600070205080204" pitchFamily="34" charset="-128"/>
            </a:endParaRPr>
          </a:p>
        </p:txBody>
      </p:sp>
      <p:pic>
        <p:nvPicPr>
          <p:cNvPr id="153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3765550"/>
            <a:ext cx="3048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7888" y="3314700"/>
            <a:ext cx="4456112"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694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4876800" y="1752600"/>
            <a:ext cx="0" cy="5105400"/>
          </a:xfrm>
          <a:prstGeom prst="line">
            <a:avLst/>
          </a:prstGeom>
          <a:noFill/>
          <a:ln w="76200">
            <a:solidFill>
              <a:schemeClr val="hlink"/>
            </a:solidFill>
            <a:round/>
            <a:headEnd/>
            <a:tailEnd/>
          </a:ln>
          <a:effectLst/>
        </p:spPr>
        <p:txBody>
          <a:bodyPr wrap="none" anchor="ctr"/>
          <a:lstStyle/>
          <a:p>
            <a:endParaRPr lang="en-US"/>
          </a:p>
        </p:txBody>
      </p:sp>
      <p:sp>
        <p:nvSpPr>
          <p:cNvPr id="11267" name="Text Box 3"/>
          <p:cNvSpPr txBox="1">
            <a:spLocks noChangeArrowheads="1"/>
          </p:cNvSpPr>
          <p:nvPr/>
        </p:nvSpPr>
        <p:spPr bwMode="auto">
          <a:xfrm>
            <a:off x="762000" y="838200"/>
            <a:ext cx="7662675" cy="584775"/>
          </a:xfrm>
          <a:prstGeom prst="rect">
            <a:avLst/>
          </a:prstGeom>
          <a:noFill/>
          <a:ln w="9525">
            <a:noFill/>
            <a:miter lim="800000"/>
            <a:headEnd/>
            <a:tailEnd/>
          </a:ln>
          <a:effectLst/>
        </p:spPr>
        <p:txBody>
          <a:bodyPr wrap="none">
            <a:spAutoFit/>
          </a:bodyPr>
          <a:lstStyle/>
          <a:p>
            <a:r>
              <a:rPr lang="en-US" dirty="0"/>
              <a:t>There are two main kinds of energy…</a:t>
            </a:r>
          </a:p>
        </p:txBody>
      </p:sp>
      <p:sp>
        <p:nvSpPr>
          <p:cNvPr id="11268" name="Text Box 4"/>
          <p:cNvSpPr txBox="1">
            <a:spLocks noChangeArrowheads="1"/>
          </p:cNvSpPr>
          <p:nvPr/>
        </p:nvSpPr>
        <p:spPr bwMode="auto">
          <a:xfrm>
            <a:off x="304800" y="1676400"/>
            <a:ext cx="3895725" cy="519113"/>
          </a:xfrm>
          <a:prstGeom prst="rect">
            <a:avLst/>
          </a:prstGeom>
          <a:solidFill>
            <a:schemeClr val="accent2"/>
          </a:solidFill>
          <a:ln w="9525">
            <a:noFill/>
            <a:miter lim="800000"/>
            <a:headEnd/>
            <a:tailEnd/>
          </a:ln>
          <a:effectLst/>
        </p:spPr>
        <p:txBody>
          <a:bodyPr wrap="none">
            <a:spAutoFit/>
          </a:bodyPr>
          <a:lstStyle/>
          <a:p>
            <a:pPr algn="ctr"/>
            <a:r>
              <a:rPr lang="en-US" sz="2800">
                <a:solidFill>
                  <a:schemeClr val="bg2"/>
                </a:solidFill>
              </a:rPr>
              <a:t>POTENTIAL ENERGY</a:t>
            </a:r>
            <a:endParaRPr lang="en-US" sz="2400" b="0">
              <a:latin typeface="Times" pitchFamily="16" charset="0"/>
            </a:endParaRPr>
          </a:p>
        </p:txBody>
      </p:sp>
      <p:sp>
        <p:nvSpPr>
          <p:cNvPr id="11269" name="Text Box 5"/>
          <p:cNvSpPr txBox="1">
            <a:spLocks noChangeArrowheads="1"/>
          </p:cNvSpPr>
          <p:nvPr/>
        </p:nvSpPr>
        <p:spPr bwMode="auto">
          <a:xfrm>
            <a:off x="-1588" y="2438400"/>
            <a:ext cx="4826001" cy="1187450"/>
          </a:xfrm>
          <a:prstGeom prst="rect">
            <a:avLst/>
          </a:prstGeom>
          <a:noFill/>
          <a:ln w="9525">
            <a:noFill/>
            <a:miter lim="800000"/>
            <a:headEnd/>
            <a:tailEnd/>
          </a:ln>
          <a:effectLst/>
        </p:spPr>
        <p:txBody>
          <a:bodyPr wrap="none">
            <a:spAutoFit/>
          </a:bodyPr>
          <a:lstStyle/>
          <a:p>
            <a:pPr algn="ctr"/>
            <a:r>
              <a:rPr lang="en-US" sz="2400" u="sng"/>
              <a:t>STORED</a:t>
            </a:r>
            <a:r>
              <a:rPr lang="en-US" sz="2400"/>
              <a:t> energy</a:t>
            </a:r>
          </a:p>
          <a:p>
            <a:pPr algn="ctr"/>
            <a:r>
              <a:rPr lang="en-US" sz="2400"/>
              <a:t>or</a:t>
            </a:r>
          </a:p>
          <a:p>
            <a:pPr algn="ctr"/>
            <a:r>
              <a:rPr lang="en-US" sz="2400"/>
              <a:t>Energy that is </a:t>
            </a:r>
            <a:r>
              <a:rPr lang="en-US" sz="2400" u="sng"/>
              <a:t>NOT</a:t>
            </a:r>
            <a:r>
              <a:rPr lang="en-US" sz="2400"/>
              <a:t> being used</a:t>
            </a:r>
          </a:p>
        </p:txBody>
      </p:sp>
      <p:sp>
        <p:nvSpPr>
          <p:cNvPr id="11270" name="Text Box 6"/>
          <p:cNvSpPr txBox="1">
            <a:spLocks noChangeArrowheads="1"/>
          </p:cNvSpPr>
          <p:nvPr/>
        </p:nvSpPr>
        <p:spPr bwMode="auto">
          <a:xfrm>
            <a:off x="5486400" y="1676400"/>
            <a:ext cx="3351213" cy="519113"/>
          </a:xfrm>
          <a:prstGeom prst="rect">
            <a:avLst/>
          </a:prstGeom>
          <a:solidFill>
            <a:srgbClr val="C100B2"/>
          </a:solidFill>
          <a:ln w="9525">
            <a:noFill/>
            <a:miter lim="800000"/>
            <a:headEnd/>
            <a:tailEnd/>
          </a:ln>
          <a:effectLst/>
        </p:spPr>
        <p:txBody>
          <a:bodyPr wrap="none">
            <a:spAutoFit/>
          </a:bodyPr>
          <a:lstStyle/>
          <a:p>
            <a:pPr algn="ctr"/>
            <a:r>
              <a:rPr lang="en-US" sz="2800">
                <a:solidFill>
                  <a:schemeClr val="bg2"/>
                </a:solidFill>
              </a:rPr>
              <a:t>KINETIC ENERGY</a:t>
            </a:r>
            <a:endParaRPr lang="en-US" sz="2400" b="0">
              <a:latin typeface="Times" pitchFamily="16" charset="0"/>
            </a:endParaRPr>
          </a:p>
        </p:txBody>
      </p:sp>
      <p:sp>
        <p:nvSpPr>
          <p:cNvPr id="11271" name="Text Box 7"/>
          <p:cNvSpPr txBox="1">
            <a:spLocks noChangeArrowheads="1"/>
          </p:cNvSpPr>
          <p:nvPr/>
        </p:nvSpPr>
        <p:spPr bwMode="auto">
          <a:xfrm>
            <a:off x="5029200" y="2438400"/>
            <a:ext cx="4114800" cy="1173163"/>
          </a:xfrm>
          <a:prstGeom prst="rect">
            <a:avLst/>
          </a:prstGeom>
          <a:noFill/>
          <a:ln w="9525">
            <a:noFill/>
            <a:miter lim="800000"/>
            <a:headEnd/>
            <a:tailEnd/>
          </a:ln>
          <a:effectLst/>
        </p:spPr>
        <p:txBody>
          <a:bodyPr>
            <a:spAutoFit/>
          </a:bodyPr>
          <a:lstStyle/>
          <a:p>
            <a:pPr algn="ctr"/>
            <a:r>
              <a:rPr lang="en-US" sz="2400"/>
              <a:t>Energy in </a:t>
            </a:r>
            <a:r>
              <a:rPr lang="en-US" sz="2400" u="sng"/>
              <a:t>MOTION</a:t>
            </a:r>
            <a:endParaRPr lang="en-US" sz="2400"/>
          </a:p>
          <a:p>
            <a:pPr algn="ctr"/>
            <a:r>
              <a:rPr lang="en-US" sz="2400"/>
              <a:t>or</a:t>
            </a:r>
          </a:p>
          <a:p>
            <a:pPr algn="ctr"/>
            <a:r>
              <a:rPr lang="en-US" sz="2300"/>
              <a:t>Energy that </a:t>
            </a:r>
            <a:r>
              <a:rPr lang="en-US" sz="2300" u="sng"/>
              <a:t>IS</a:t>
            </a:r>
            <a:r>
              <a:rPr lang="en-US" sz="2300"/>
              <a:t> being used</a:t>
            </a:r>
          </a:p>
        </p:txBody>
      </p:sp>
      <p:sp>
        <p:nvSpPr>
          <p:cNvPr id="11272" name="Line 8"/>
          <p:cNvSpPr>
            <a:spLocks noChangeShapeType="1"/>
          </p:cNvSpPr>
          <p:nvPr/>
        </p:nvSpPr>
        <p:spPr bwMode="auto">
          <a:xfrm>
            <a:off x="0" y="4038600"/>
            <a:ext cx="9144000" cy="0"/>
          </a:xfrm>
          <a:prstGeom prst="line">
            <a:avLst/>
          </a:prstGeom>
          <a:noFill/>
          <a:ln w="76200">
            <a:solidFill>
              <a:schemeClr val="hlink"/>
            </a:solidFill>
            <a:round/>
            <a:headEnd/>
            <a:tailEnd/>
          </a:ln>
          <a:effectLst/>
        </p:spPr>
        <p:txBody>
          <a:bodyPr wrap="none" anchor="ctr"/>
          <a:lstStyle/>
          <a:p>
            <a:endParaRPr lang="en-US"/>
          </a:p>
        </p:txBody>
      </p:sp>
      <p:sp>
        <p:nvSpPr>
          <p:cNvPr id="11273" name="Rectangle 9"/>
          <p:cNvSpPr>
            <a:spLocks noChangeArrowheads="1"/>
          </p:cNvSpPr>
          <p:nvPr/>
        </p:nvSpPr>
        <p:spPr bwMode="auto">
          <a:xfrm>
            <a:off x="0" y="4038600"/>
            <a:ext cx="1657350" cy="457200"/>
          </a:xfrm>
          <a:prstGeom prst="rect">
            <a:avLst/>
          </a:prstGeom>
          <a:noFill/>
          <a:ln w="9525">
            <a:noFill/>
            <a:miter lim="800000"/>
            <a:headEnd/>
            <a:tailEnd/>
          </a:ln>
          <a:effectLst/>
        </p:spPr>
        <p:txBody>
          <a:bodyPr wrap="none">
            <a:spAutoFit/>
          </a:bodyPr>
          <a:lstStyle/>
          <a:p>
            <a:r>
              <a:rPr lang="en-US" sz="2400"/>
              <a:t>Examples:</a:t>
            </a:r>
          </a:p>
        </p:txBody>
      </p:sp>
      <p:sp>
        <p:nvSpPr>
          <p:cNvPr id="11274" name="Rectangle 10"/>
          <p:cNvSpPr>
            <a:spLocks noChangeArrowheads="1"/>
          </p:cNvSpPr>
          <p:nvPr/>
        </p:nvSpPr>
        <p:spPr bwMode="auto">
          <a:xfrm>
            <a:off x="4876800" y="4114800"/>
            <a:ext cx="1657350" cy="457200"/>
          </a:xfrm>
          <a:prstGeom prst="rect">
            <a:avLst/>
          </a:prstGeom>
          <a:noFill/>
          <a:ln w="9525">
            <a:noFill/>
            <a:miter lim="800000"/>
            <a:headEnd/>
            <a:tailEnd/>
          </a:ln>
          <a:effectLst/>
        </p:spPr>
        <p:txBody>
          <a:bodyPr wrap="none">
            <a:spAutoFit/>
          </a:bodyPr>
          <a:lstStyle/>
          <a:p>
            <a:r>
              <a:rPr lang="en-US" sz="2400"/>
              <a:t>Examples:</a:t>
            </a:r>
          </a:p>
        </p:txBody>
      </p:sp>
      <p:pic>
        <p:nvPicPr>
          <p:cNvPr id="11276" name="Picture 12"/>
          <p:cNvPicPr>
            <a:picLocks noChangeAspect="1" noChangeArrowheads="1"/>
          </p:cNvPicPr>
          <p:nvPr/>
        </p:nvPicPr>
        <p:blipFill>
          <a:blip r:embed="rId3" cstate="print"/>
          <a:srcRect/>
          <a:stretch>
            <a:fillRect/>
          </a:stretch>
        </p:blipFill>
        <p:spPr bwMode="auto">
          <a:xfrm>
            <a:off x="1447800" y="4572000"/>
            <a:ext cx="1524000" cy="2286000"/>
          </a:xfrm>
          <a:prstGeom prst="rect">
            <a:avLst/>
          </a:prstGeom>
          <a:noFill/>
        </p:spPr>
      </p:pic>
      <p:pic>
        <p:nvPicPr>
          <p:cNvPr id="11277" name="Picture 13"/>
          <p:cNvPicPr>
            <a:picLocks noChangeAspect="1" noChangeArrowheads="1"/>
          </p:cNvPicPr>
          <p:nvPr/>
        </p:nvPicPr>
        <p:blipFill>
          <a:blip r:embed="rId4" cstate="print"/>
          <a:srcRect t="50191" r="41052"/>
          <a:stretch>
            <a:fillRect/>
          </a:stretch>
        </p:blipFill>
        <p:spPr bwMode="auto">
          <a:xfrm rot="16200000">
            <a:off x="2787651" y="4837112"/>
            <a:ext cx="2286000" cy="1755775"/>
          </a:xfrm>
          <a:prstGeom prst="rect">
            <a:avLst/>
          </a:prstGeom>
          <a:noFill/>
        </p:spPr>
      </p:pic>
      <p:sp>
        <p:nvSpPr>
          <p:cNvPr id="11278" name="Line 14"/>
          <p:cNvSpPr>
            <a:spLocks noChangeShapeType="1"/>
          </p:cNvSpPr>
          <p:nvPr/>
        </p:nvSpPr>
        <p:spPr bwMode="auto">
          <a:xfrm>
            <a:off x="4267200" y="4953000"/>
            <a:ext cx="0" cy="1143000"/>
          </a:xfrm>
          <a:prstGeom prst="line">
            <a:avLst/>
          </a:prstGeom>
          <a:noFill/>
          <a:ln w="76200">
            <a:solidFill>
              <a:srgbClr val="E70C00"/>
            </a:solidFill>
            <a:round/>
            <a:headEnd/>
            <a:tailEnd type="triangle" w="med" len="med"/>
          </a:ln>
          <a:effectLst/>
        </p:spPr>
        <p:txBody>
          <a:bodyPr wrap="none" anchor="ctr"/>
          <a:lstStyle/>
          <a:p>
            <a:endParaRPr lang="en-US"/>
          </a:p>
        </p:txBody>
      </p:sp>
      <p:pic>
        <p:nvPicPr>
          <p:cNvPr id="11279" name="Picture 15"/>
          <p:cNvPicPr>
            <a:picLocks noChangeAspect="1" noChangeArrowheads="1"/>
          </p:cNvPicPr>
          <p:nvPr/>
        </p:nvPicPr>
        <p:blipFill>
          <a:blip r:embed="rId5" cstate="print"/>
          <a:srcRect/>
          <a:stretch>
            <a:fillRect/>
          </a:stretch>
        </p:blipFill>
        <p:spPr bwMode="auto">
          <a:xfrm>
            <a:off x="6324600" y="4572000"/>
            <a:ext cx="1295400" cy="2286000"/>
          </a:xfrm>
          <a:prstGeom prst="rect">
            <a:avLst/>
          </a:prstGeom>
          <a:noFill/>
        </p:spPr>
      </p:pic>
      <p:pic>
        <p:nvPicPr>
          <p:cNvPr id="11280" name="Picture 16"/>
          <p:cNvPicPr>
            <a:picLocks noChangeAspect="1" noChangeArrowheads="1"/>
          </p:cNvPicPr>
          <p:nvPr/>
        </p:nvPicPr>
        <p:blipFill>
          <a:blip r:embed="rId4" cstate="print"/>
          <a:srcRect l="-275" t="-198" r="32724" b="50198"/>
          <a:stretch>
            <a:fillRect/>
          </a:stretch>
        </p:blipFill>
        <p:spPr bwMode="auto">
          <a:xfrm rot="-5400000">
            <a:off x="7323138" y="5037138"/>
            <a:ext cx="2163762" cy="1477962"/>
          </a:xfrm>
          <a:prstGeom prst="rect">
            <a:avLst/>
          </a:prstGeom>
          <a:noFill/>
        </p:spPr>
      </p:pic>
      <p:sp>
        <p:nvSpPr>
          <p:cNvPr id="11281" name="Line 17"/>
          <p:cNvSpPr>
            <a:spLocks noChangeShapeType="1"/>
          </p:cNvSpPr>
          <p:nvPr/>
        </p:nvSpPr>
        <p:spPr bwMode="auto">
          <a:xfrm flipV="1">
            <a:off x="8839200" y="4876800"/>
            <a:ext cx="0" cy="1371600"/>
          </a:xfrm>
          <a:prstGeom prst="line">
            <a:avLst/>
          </a:prstGeom>
          <a:noFill/>
          <a:ln w="76200">
            <a:solidFill>
              <a:srgbClr val="E70C00"/>
            </a:solidFill>
            <a:round/>
            <a:headEnd/>
            <a:tailEnd type="triangle" w="med" len="med"/>
          </a:ln>
          <a:effectLst/>
        </p:spPr>
        <p:txBody>
          <a:bodyPr wrap="none" anchor="ctr"/>
          <a:lstStyle/>
          <a:p>
            <a:endParaRPr lang="en-US"/>
          </a:p>
        </p:txBody>
      </p:sp>
      <p:pic>
        <p:nvPicPr>
          <p:cNvPr id="11282" name="Picture 18"/>
          <p:cNvPicPr>
            <a:picLocks noChangeAspect="1" noChangeArrowheads="1"/>
          </p:cNvPicPr>
          <p:nvPr/>
        </p:nvPicPr>
        <p:blipFill>
          <a:blip r:embed="rId6" cstate="print"/>
          <a:srcRect/>
          <a:stretch>
            <a:fillRect/>
          </a:stretch>
        </p:blipFill>
        <p:spPr bwMode="auto">
          <a:xfrm>
            <a:off x="0" y="4572000"/>
            <a:ext cx="1371600" cy="2286000"/>
          </a:xfrm>
          <a:prstGeom prst="rect">
            <a:avLst/>
          </a:prstGeom>
          <a:noFill/>
        </p:spPr>
      </p:pic>
      <p:pic>
        <p:nvPicPr>
          <p:cNvPr id="11283" name="Picture 19"/>
          <p:cNvPicPr>
            <a:picLocks noChangeAspect="1" noChangeArrowheads="1"/>
          </p:cNvPicPr>
          <p:nvPr/>
        </p:nvPicPr>
        <p:blipFill>
          <a:blip r:embed="rId7" cstate="print"/>
          <a:srcRect/>
          <a:stretch>
            <a:fillRect/>
          </a:stretch>
        </p:blipFill>
        <p:spPr bwMode="auto">
          <a:xfrm>
            <a:off x="4953000" y="4648200"/>
            <a:ext cx="1295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p:cTn id="7" dur="500" fill="hold"/>
                                        <p:tgtEl>
                                          <p:spTgt spid="11273"/>
                                        </p:tgtEl>
                                        <p:attrNameLst>
                                          <p:attrName>ppt_x</p:attrName>
                                        </p:attrNameLst>
                                      </p:cBhvr>
                                      <p:tavLst>
                                        <p:tav tm="0">
                                          <p:val>
                                            <p:strVal val="#ppt_x+#ppt_w/2"/>
                                          </p:val>
                                        </p:tav>
                                        <p:tav tm="100000">
                                          <p:val>
                                            <p:strVal val="#ppt_x"/>
                                          </p:val>
                                        </p:tav>
                                      </p:tavLst>
                                    </p:anim>
                                    <p:anim calcmode="lin" valueType="num">
                                      <p:cBhvr>
                                        <p:cTn id="8" dur="500" fill="hold"/>
                                        <p:tgtEl>
                                          <p:spTgt spid="11273"/>
                                        </p:tgtEl>
                                        <p:attrNameLst>
                                          <p:attrName>ppt_y</p:attrName>
                                        </p:attrNameLst>
                                      </p:cBhvr>
                                      <p:tavLst>
                                        <p:tav tm="0">
                                          <p:val>
                                            <p:strVal val="#ppt_y"/>
                                          </p:val>
                                        </p:tav>
                                        <p:tav tm="100000">
                                          <p:val>
                                            <p:strVal val="#ppt_y"/>
                                          </p:val>
                                        </p:tav>
                                      </p:tavLst>
                                    </p:anim>
                                    <p:anim calcmode="lin" valueType="num">
                                      <p:cBhvr>
                                        <p:cTn id="9" dur="500" fill="hold"/>
                                        <p:tgtEl>
                                          <p:spTgt spid="11273"/>
                                        </p:tgtEl>
                                        <p:attrNameLst>
                                          <p:attrName>ppt_w</p:attrName>
                                        </p:attrNameLst>
                                      </p:cBhvr>
                                      <p:tavLst>
                                        <p:tav tm="0">
                                          <p:val>
                                            <p:fltVal val="0"/>
                                          </p:val>
                                        </p:tav>
                                        <p:tav tm="100000">
                                          <p:val>
                                            <p:strVal val="#ppt_w"/>
                                          </p:val>
                                        </p:tav>
                                      </p:tavLst>
                                    </p:anim>
                                    <p:anim calcmode="lin" valueType="num">
                                      <p:cBhvr>
                                        <p:cTn id="10" dur="500" fill="hold"/>
                                        <p:tgtEl>
                                          <p:spTgt spid="1127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282"/>
                                        </p:tgtEl>
                                        <p:attrNameLst>
                                          <p:attrName>style.visibility</p:attrName>
                                        </p:attrNameLst>
                                      </p:cBhvr>
                                      <p:to>
                                        <p:strVal val="visible"/>
                                      </p:to>
                                    </p:set>
                                    <p:anim calcmode="lin" valueType="num">
                                      <p:cBhvr>
                                        <p:cTn id="15" dur="1000" fill="hold"/>
                                        <p:tgtEl>
                                          <p:spTgt spid="11282"/>
                                        </p:tgtEl>
                                        <p:attrNameLst>
                                          <p:attrName>ppt_w</p:attrName>
                                        </p:attrNameLst>
                                      </p:cBhvr>
                                      <p:tavLst>
                                        <p:tav tm="0">
                                          <p:val>
                                            <p:fltVal val="0"/>
                                          </p:val>
                                        </p:tav>
                                        <p:tav tm="100000">
                                          <p:val>
                                            <p:strVal val="#ppt_w"/>
                                          </p:val>
                                        </p:tav>
                                      </p:tavLst>
                                    </p:anim>
                                    <p:anim calcmode="lin" valueType="num">
                                      <p:cBhvr>
                                        <p:cTn id="16" dur="1000" fill="hold"/>
                                        <p:tgtEl>
                                          <p:spTgt spid="11282"/>
                                        </p:tgtEl>
                                        <p:attrNameLst>
                                          <p:attrName>ppt_h</p:attrName>
                                        </p:attrNameLst>
                                      </p:cBhvr>
                                      <p:tavLst>
                                        <p:tav tm="0">
                                          <p:val>
                                            <p:fltVal val="0"/>
                                          </p:val>
                                        </p:tav>
                                        <p:tav tm="100000">
                                          <p:val>
                                            <p:strVal val="#ppt_h"/>
                                          </p:val>
                                        </p:tav>
                                      </p:tavLst>
                                    </p:anim>
                                    <p:anim calcmode="lin" valueType="num">
                                      <p:cBhvr>
                                        <p:cTn id="17" dur="1000" fill="hold"/>
                                        <p:tgtEl>
                                          <p:spTgt spid="1128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8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15" presetClass="entr" presetSubtype="0" fill="hold" nodeType="afterEffect">
                                  <p:stCondLst>
                                    <p:cond delay="500"/>
                                  </p:stCondLst>
                                  <p:childTnLst>
                                    <p:set>
                                      <p:cBhvr>
                                        <p:cTn id="21" dur="1" fill="hold">
                                          <p:stCondLst>
                                            <p:cond delay="0"/>
                                          </p:stCondLst>
                                        </p:cTn>
                                        <p:tgtEl>
                                          <p:spTgt spid="11276"/>
                                        </p:tgtEl>
                                        <p:attrNameLst>
                                          <p:attrName>style.visibility</p:attrName>
                                        </p:attrNameLst>
                                      </p:cBhvr>
                                      <p:to>
                                        <p:strVal val="visible"/>
                                      </p:to>
                                    </p:set>
                                    <p:anim calcmode="lin" valueType="num">
                                      <p:cBhvr>
                                        <p:cTn id="22" dur="1000" fill="hold"/>
                                        <p:tgtEl>
                                          <p:spTgt spid="11276"/>
                                        </p:tgtEl>
                                        <p:attrNameLst>
                                          <p:attrName>ppt_w</p:attrName>
                                        </p:attrNameLst>
                                      </p:cBhvr>
                                      <p:tavLst>
                                        <p:tav tm="0">
                                          <p:val>
                                            <p:fltVal val="0"/>
                                          </p:val>
                                        </p:tav>
                                        <p:tav tm="100000">
                                          <p:val>
                                            <p:strVal val="#ppt_w"/>
                                          </p:val>
                                        </p:tav>
                                      </p:tavLst>
                                    </p:anim>
                                    <p:anim calcmode="lin" valueType="num">
                                      <p:cBhvr>
                                        <p:cTn id="23" dur="1000" fill="hold"/>
                                        <p:tgtEl>
                                          <p:spTgt spid="11276"/>
                                        </p:tgtEl>
                                        <p:attrNameLst>
                                          <p:attrName>ppt_h</p:attrName>
                                        </p:attrNameLst>
                                      </p:cBhvr>
                                      <p:tavLst>
                                        <p:tav tm="0">
                                          <p:val>
                                            <p:fltVal val="0"/>
                                          </p:val>
                                        </p:tav>
                                        <p:tav tm="100000">
                                          <p:val>
                                            <p:strVal val="#ppt_h"/>
                                          </p:val>
                                        </p:tav>
                                      </p:tavLst>
                                    </p:anim>
                                    <p:anim calcmode="lin" valueType="num">
                                      <p:cBhvr>
                                        <p:cTn id="24" dur="1000" fill="hold"/>
                                        <p:tgtEl>
                                          <p:spTgt spid="1127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276"/>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500"/>
                            </p:stCondLst>
                            <p:childTnLst>
                              <p:par>
                                <p:cTn id="27" presetID="15" presetClass="entr" presetSubtype="0" fill="hold" nodeType="afterEffect">
                                  <p:stCondLst>
                                    <p:cond delay="500"/>
                                  </p:stCondLst>
                                  <p:childTnLst>
                                    <p:set>
                                      <p:cBhvr>
                                        <p:cTn id="28" dur="1" fill="hold">
                                          <p:stCondLst>
                                            <p:cond delay="0"/>
                                          </p:stCondLst>
                                        </p:cTn>
                                        <p:tgtEl>
                                          <p:spTgt spid="11277"/>
                                        </p:tgtEl>
                                        <p:attrNameLst>
                                          <p:attrName>style.visibility</p:attrName>
                                        </p:attrNameLst>
                                      </p:cBhvr>
                                      <p:to>
                                        <p:strVal val="visible"/>
                                      </p:to>
                                    </p:set>
                                    <p:anim calcmode="lin" valueType="num">
                                      <p:cBhvr>
                                        <p:cTn id="29" dur="1000" fill="hold"/>
                                        <p:tgtEl>
                                          <p:spTgt spid="11277"/>
                                        </p:tgtEl>
                                        <p:attrNameLst>
                                          <p:attrName>ppt_w</p:attrName>
                                        </p:attrNameLst>
                                      </p:cBhvr>
                                      <p:tavLst>
                                        <p:tav tm="0">
                                          <p:val>
                                            <p:fltVal val="0"/>
                                          </p:val>
                                        </p:tav>
                                        <p:tav tm="100000">
                                          <p:val>
                                            <p:strVal val="#ppt_w"/>
                                          </p:val>
                                        </p:tav>
                                      </p:tavLst>
                                    </p:anim>
                                    <p:anim calcmode="lin" valueType="num">
                                      <p:cBhvr>
                                        <p:cTn id="30" dur="1000" fill="hold"/>
                                        <p:tgtEl>
                                          <p:spTgt spid="11277"/>
                                        </p:tgtEl>
                                        <p:attrNameLst>
                                          <p:attrName>ppt_h</p:attrName>
                                        </p:attrNameLst>
                                      </p:cBhvr>
                                      <p:tavLst>
                                        <p:tav tm="0">
                                          <p:val>
                                            <p:fltVal val="0"/>
                                          </p:val>
                                        </p:tav>
                                        <p:tav tm="100000">
                                          <p:val>
                                            <p:strVal val="#ppt_h"/>
                                          </p:val>
                                        </p:tav>
                                      </p:tavLst>
                                    </p:anim>
                                    <p:anim calcmode="lin" valueType="num">
                                      <p:cBhvr>
                                        <p:cTn id="31" dur="1000" fill="hold"/>
                                        <p:tgtEl>
                                          <p:spTgt spid="1127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1277"/>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4000"/>
                            </p:stCondLst>
                            <p:childTnLst>
                              <p:par>
                                <p:cTn id="34" presetID="1" presetClass="entr" presetSubtype="0" fill="hold" grpId="0" nodeType="afterEffect">
                                  <p:stCondLst>
                                    <p:cond delay="0"/>
                                  </p:stCondLst>
                                  <p:childTnLst>
                                    <p:set>
                                      <p:cBhvr>
                                        <p:cTn id="35" dur="1" fill="hold">
                                          <p:stCondLst>
                                            <p:cond delay="499"/>
                                          </p:stCondLst>
                                        </p:cTn>
                                        <p:tgtEl>
                                          <p:spTgt spid="1127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11274"/>
                                        </p:tgtEl>
                                        <p:attrNameLst>
                                          <p:attrName>style.visibility</p:attrName>
                                        </p:attrNameLst>
                                      </p:cBhvr>
                                      <p:to>
                                        <p:strVal val="visible"/>
                                      </p:to>
                                    </p:set>
                                    <p:anim calcmode="lin" valueType="num">
                                      <p:cBhvr>
                                        <p:cTn id="40" dur="500" fill="hold"/>
                                        <p:tgtEl>
                                          <p:spTgt spid="11274"/>
                                        </p:tgtEl>
                                        <p:attrNameLst>
                                          <p:attrName>ppt_x</p:attrName>
                                        </p:attrNameLst>
                                      </p:cBhvr>
                                      <p:tavLst>
                                        <p:tav tm="0">
                                          <p:val>
                                            <p:strVal val="#ppt_x-#ppt_w/2"/>
                                          </p:val>
                                        </p:tav>
                                        <p:tav tm="100000">
                                          <p:val>
                                            <p:strVal val="#ppt_x"/>
                                          </p:val>
                                        </p:tav>
                                      </p:tavLst>
                                    </p:anim>
                                    <p:anim calcmode="lin" valueType="num">
                                      <p:cBhvr>
                                        <p:cTn id="41" dur="500" fill="hold"/>
                                        <p:tgtEl>
                                          <p:spTgt spid="11274"/>
                                        </p:tgtEl>
                                        <p:attrNameLst>
                                          <p:attrName>ppt_y</p:attrName>
                                        </p:attrNameLst>
                                      </p:cBhvr>
                                      <p:tavLst>
                                        <p:tav tm="0">
                                          <p:val>
                                            <p:strVal val="#ppt_y"/>
                                          </p:val>
                                        </p:tav>
                                        <p:tav tm="100000">
                                          <p:val>
                                            <p:strVal val="#ppt_y"/>
                                          </p:val>
                                        </p:tav>
                                      </p:tavLst>
                                    </p:anim>
                                    <p:anim calcmode="lin" valueType="num">
                                      <p:cBhvr>
                                        <p:cTn id="42" dur="500" fill="hold"/>
                                        <p:tgtEl>
                                          <p:spTgt spid="11274"/>
                                        </p:tgtEl>
                                        <p:attrNameLst>
                                          <p:attrName>ppt_w</p:attrName>
                                        </p:attrNameLst>
                                      </p:cBhvr>
                                      <p:tavLst>
                                        <p:tav tm="0">
                                          <p:val>
                                            <p:fltVal val="0"/>
                                          </p:val>
                                        </p:tav>
                                        <p:tav tm="100000">
                                          <p:val>
                                            <p:strVal val="#ppt_w"/>
                                          </p:val>
                                        </p:tav>
                                      </p:tavLst>
                                    </p:anim>
                                    <p:anim calcmode="lin" valueType="num">
                                      <p:cBhvr>
                                        <p:cTn id="43" dur="500" fill="hold"/>
                                        <p:tgtEl>
                                          <p:spTgt spid="11274"/>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11283"/>
                                        </p:tgtEl>
                                        <p:attrNameLst>
                                          <p:attrName>style.visibility</p:attrName>
                                        </p:attrNameLst>
                                      </p:cBhvr>
                                      <p:to>
                                        <p:strVal val="visible"/>
                                      </p:to>
                                    </p:set>
                                    <p:anim calcmode="lin" valueType="num">
                                      <p:cBhvr>
                                        <p:cTn id="48" dur="1000" fill="hold"/>
                                        <p:tgtEl>
                                          <p:spTgt spid="11283"/>
                                        </p:tgtEl>
                                        <p:attrNameLst>
                                          <p:attrName>ppt_w</p:attrName>
                                        </p:attrNameLst>
                                      </p:cBhvr>
                                      <p:tavLst>
                                        <p:tav tm="0">
                                          <p:val>
                                            <p:fltVal val="0"/>
                                          </p:val>
                                        </p:tav>
                                        <p:tav tm="100000">
                                          <p:val>
                                            <p:strVal val="#ppt_w"/>
                                          </p:val>
                                        </p:tav>
                                      </p:tavLst>
                                    </p:anim>
                                    <p:anim calcmode="lin" valueType="num">
                                      <p:cBhvr>
                                        <p:cTn id="49" dur="1000" fill="hold"/>
                                        <p:tgtEl>
                                          <p:spTgt spid="11283"/>
                                        </p:tgtEl>
                                        <p:attrNameLst>
                                          <p:attrName>ppt_h</p:attrName>
                                        </p:attrNameLst>
                                      </p:cBhvr>
                                      <p:tavLst>
                                        <p:tav tm="0">
                                          <p:val>
                                            <p:fltVal val="0"/>
                                          </p:val>
                                        </p:tav>
                                        <p:tav tm="100000">
                                          <p:val>
                                            <p:strVal val="#ppt_h"/>
                                          </p:val>
                                        </p:tav>
                                      </p:tavLst>
                                    </p:anim>
                                    <p:anim calcmode="lin" valueType="num">
                                      <p:cBhvr>
                                        <p:cTn id="50" dur="1000" fill="hold"/>
                                        <p:tgtEl>
                                          <p:spTgt spid="11283"/>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1283"/>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1000"/>
                            </p:stCondLst>
                            <p:childTnLst>
                              <p:par>
                                <p:cTn id="53" presetID="15" presetClass="entr" presetSubtype="0" fill="hold" nodeType="afterEffect">
                                  <p:stCondLst>
                                    <p:cond delay="500"/>
                                  </p:stCondLst>
                                  <p:childTnLst>
                                    <p:set>
                                      <p:cBhvr>
                                        <p:cTn id="54" dur="1" fill="hold">
                                          <p:stCondLst>
                                            <p:cond delay="0"/>
                                          </p:stCondLst>
                                        </p:cTn>
                                        <p:tgtEl>
                                          <p:spTgt spid="11279"/>
                                        </p:tgtEl>
                                        <p:attrNameLst>
                                          <p:attrName>style.visibility</p:attrName>
                                        </p:attrNameLst>
                                      </p:cBhvr>
                                      <p:to>
                                        <p:strVal val="visible"/>
                                      </p:to>
                                    </p:set>
                                    <p:anim calcmode="lin" valueType="num">
                                      <p:cBhvr>
                                        <p:cTn id="55" dur="1000" fill="hold"/>
                                        <p:tgtEl>
                                          <p:spTgt spid="11279"/>
                                        </p:tgtEl>
                                        <p:attrNameLst>
                                          <p:attrName>ppt_w</p:attrName>
                                        </p:attrNameLst>
                                      </p:cBhvr>
                                      <p:tavLst>
                                        <p:tav tm="0">
                                          <p:val>
                                            <p:fltVal val="0"/>
                                          </p:val>
                                        </p:tav>
                                        <p:tav tm="100000">
                                          <p:val>
                                            <p:strVal val="#ppt_w"/>
                                          </p:val>
                                        </p:tav>
                                      </p:tavLst>
                                    </p:anim>
                                    <p:anim calcmode="lin" valueType="num">
                                      <p:cBhvr>
                                        <p:cTn id="56" dur="1000" fill="hold"/>
                                        <p:tgtEl>
                                          <p:spTgt spid="11279"/>
                                        </p:tgtEl>
                                        <p:attrNameLst>
                                          <p:attrName>ppt_h</p:attrName>
                                        </p:attrNameLst>
                                      </p:cBhvr>
                                      <p:tavLst>
                                        <p:tav tm="0">
                                          <p:val>
                                            <p:fltVal val="0"/>
                                          </p:val>
                                        </p:tav>
                                        <p:tav tm="100000">
                                          <p:val>
                                            <p:strVal val="#ppt_h"/>
                                          </p:val>
                                        </p:tav>
                                      </p:tavLst>
                                    </p:anim>
                                    <p:anim calcmode="lin" valueType="num">
                                      <p:cBhvr>
                                        <p:cTn id="57" dur="1000" fill="hold"/>
                                        <p:tgtEl>
                                          <p:spTgt spid="1127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1279"/>
                                        </p:tgtEl>
                                        <p:attrNameLst>
                                          <p:attrName>ppt_y</p:attrName>
                                        </p:attrNameLst>
                                      </p:cBhvr>
                                      <p:tavLst>
                                        <p:tav tm="0" fmla="#ppt_y+(sin(-2*pi*(1-$))*-#ppt_x+cos(-2*pi*(1-$))*(1-#ppt_y))*(1-$)">
                                          <p:val>
                                            <p:fltVal val="0"/>
                                          </p:val>
                                        </p:tav>
                                        <p:tav tm="100000">
                                          <p:val>
                                            <p:fltVal val="1"/>
                                          </p:val>
                                        </p:tav>
                                      </p:tavLst>
                                    </p:anim>
                                  </p:childTnLst>
                                </p:cTn>
                              </p:par>
                            </p:childTnLst>
                          </p:cTn>
                        </p:par>
                        <p:par>
                          <p:cTn id="59" fill="hold">
                            <p:stCondLst>
                              <p:cond delay="2500"/>
                            </p:stCondLst>
                            <p:childTnLst>
                              <p:par>
                                <p:cTn id="60" presetID="15" presetClass="entr" presetSubtype="0" fill="hold" nodeType="afterEffect">
                                  <p:stCondLst>
                                    <p:cond delay="500"/>
                                  </p:stCondLst>
                                  <p:childTnLst>
                                    <p:set>
                                      <p:cBhvr>
                                        <p:cTn id="61" dur="1" fill="hold">
                                          <p:stCondLst>
                                            <p:cond delay="0"/>
                                          </p:stCondLst>
                                        </p:cTn>
                                        <p:tgtEl>
                                          <p:spTgt spid="11280"/>
                                        </p:tgtEl>
                                        <p:attrNameLst>
                                          <p:attrName>style.visibility</p:attrName>
                                        </p:attrNameLst>
                                      </p:cBhvr>
                                      <p:to>
                                        <p:strVal val="visible"/>
                                      </p:to>
                                    </p:set>
                                    <p:anim calcmode="lin" valueType="num">
                                      <p:cBhvr>
                                        <p:cTn id="62" dur="1000" fill="hold"/>
                                        <p:tgtEl>
                                          <p:spTgt spid="11280"/>
                                        </p:tgtEl>
                                        <p:attrNameLst>
                                          <p:attrName>ppt_w</p:attrName>
                                        </p:attrNameLst>
                                      </p:cBhvr>
                                      <p:tavLst>
                                        <p:tav tm="0">
                                          <p:val>
                                            <p:fltVal val="0"/>
                                          </p:val>
                                        </p:tav>
                                        <p:tav tm="100000">
                                          <p:val>
                                            <p:strVal val="#ppt_w"/>
                                          </p:val>
                                        </p:tav>
                                      </p:tavLst>
                                    </p:anim>
                                    <p:anim calcmode="lin" valueType="num">
                                      <p:cBhvr>
                                        <p:cTn id="63" dur="1000" fill="hold"/>
                                        <p:tgtEl>
                                          <p:spTgt spid="11280"/>
                                        </p:tgtEl>
                                        <p:attrNameLst>
                                          <p:attrName>ppt_h</p:attrName>
                                        </p:attrNameLst>
                                      </p:cBhvr>
                                      <p:tavLst>
                                        <p:tav tm="0">
                                          <p:val>
                                            <p:fltVal val="0"/>
                                          </p:val>
                                        </p:tav>
                                        <p:tav tm="100000">
                                          <p:val>
                                            <p:strVal val="#ppt_h"/>
                                          </p:val>
                                        </p:tav>
                                      </p:tavLst>
                                    </p:anim>
                                    <p:anim calcmode="lin" valueType="num">
                                      <p:cBhvr>
                                        <p:cTn id="64" dur="1000" fill="hold"/>
                                        <p:tgtEl>
                                          <p:spTgt spid="1128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128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4000"/>
                            </p:stCondLst>
                            <p:childTnLst>
                              <p:par>
                                <p:cTn id="67" presetID="1" presetClass="entr" presetSubtype="0" fill="hold" grpId="0" nodeType="afterEffect">
                                  <p:stCondLst>
                                    <p:cond delay="0"/>
                                  </p:stCondLst>
                                  <p:childTnLst>
                                    <p:set>
                                      <p:cBhvr>
                                        <p:cTn id="68" dur="1" fill="hold">
                                          <p:stCondLst>
                                            <p:cond delay="499"/>
                                          </p:stCondLst>
                                        </p:cTn>
                                        <p:tgtEl>
                                          <p:spTgt spid="1128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1269"/>
                                        </p:tgtEl>
                                        <p:attrNameLst>
                                          <p:attrName>style.visibility</p:attrName>
                                        </p:attrNameLst>
                                      </p:cBhvr>
                                      <p:to>
                                        <p:strVal val="visible"/>
                                      </p:to>
                                    </p:set>
                                    <p:animEffect transition="in" filter="dissolve">
                                      <p:cBhvr>
                                        <p:cTn id="73" dur="500"/>
                                        <p:tgtEl>
                                          <p:spTgt spid="11269"/>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1271"/>
                                        </p:tgtEl>
                                        <p:attrNameLst>
                                          <p:attrName>style.visibility</p:attrName>
                                        </p:attrNameLst>
                                      </p:cBhvr>
                                      <p:to>
                                        <p:strVal val="visible"/>
                                      </p:to>
                                    </p:set>
                                    <p:animEffect transition="in" filter="dissolve">
                                      <p:cBhvr>
                                        <p:cTn id="78" dur="500"/>
                                        <p:tgtEl>
                                          <p:spTgt spid="11271"/>
                                        </p:tgtEl>
                                      </p:cBhvr>
                                    </p:animEffect>
                                  </p:childTnLst>
                                </p:cTn>
                              </p:par>
                            </p:childTnLst>
                          </p:cTn>
                        </p:par>
                      </p:childTnLst>
                    </p:cTn>
                  </p:par>
                  <p:par>
                    <p:cTn id="79" fill="hold">
                      <p:stCondLst>
                        <p:cond delay="indefinite"/>
                      </p:stCondLst>
                      <p:childTnLst>
                        <p:par>
                          <p:cTn id="80" fill="hold">
                            <p:stCondLst>
                              <p:cond delay="0"/>
                            </p:stCondLst>
                            <p:childTnLst>
                              <p:par>
                                <p:cTn id="81" presetID="15" presetClass="entr" presetSubtype="0" fill="hold" grpId="0" nodeType="clickEffect">
                                  <p:stCondLst>
                                    <p:cond delay="0"/>
                                  </p:stCondLst>
                                  <p:childTnLst>
                                    <p:set>
                                      <p:cBhvr>
                                        <p:cTn id="82" dur="1" fill="hold">
                                          <p:stCondLst>
                                            <p:cond delay="0"/>
                                          </p:stCondLst>
                                        </p:cTn>
                                        <p:tgtEl>
                                          <p:spTgt spid="11268"/>
                                        </p:tgtEl>
                                        <p:attrNameLst>
                                          <p:attrName>style.visibility</p:attrName>
                                        </p:attrNameLst>
                                      </p:cBhvr>
                                      <p:to>
                                        <p:strVal val="visible"/>
                                      </p:to>
                                    </p:set>
                                    <p:anim calcmode="lin" valueType="num">
                                      <p:cBhvr>
                                        <p:cTn id="83" dur="1000" fill="hold"/>
                                        <p:tgtEl>
                                          <p:spTgt spid="11268"/>
                                        </p:tgtEl>
                                        <p:attrNameLst>
                                          <p:attrName>ppt_w</p:attrName>
                                        </p:attrNameLst>
                                      </p:cBhvr>
                                      <p:tavLst>
                                        <p:tav tm="0">
                                          <p:val>
                                            <p:fltVal val="0"/>
                                          </p:val>
                                        </p:tav>
                                        <p:tav tm="100000">
                                          <p:val>
                                            <p:strVal val="#ppt_w"/>
                                          </p:val>
                                        </p:tav>
                                      </p:tavLst>
                                    </p:anim>
                                    <p:anim calcmode="lin" valueType="num">
                                      <p:cBhvr>
                                        <p:cTn id="84" dur="1000" fill="hold"/>
                                        <p:tgtEl>
                                          <p:spTgt spid="11268"/>
                                        </p:tgtEl>
                                        <p:attrNameLst>
                                          <p:attrName>ppt_h</p:attrName>
                                        </p:attrNameLst>
                                      </p:cBhvr>
                                      <p:tavLst>
                                        <p:tav tm="0">
                                          <p:val>
                                            <p:fltVal val="0"/>
                                          </p:val>
                                        </p:tav>
                                        <p:tav tm="100000">
                                          <p:val>
                                            <p:strVal val="#ppt_h"/>
                                          </p:val>
                                        </p:tav>
                                      </p:tavLst>
                                    </p:anim>
                                    <p:anim calcmode="lin" valueType="num">
                                      <p:cBhvr>
                                        <p:cTn id="85"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1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11270"/>
                                        </p:tgtEl>
                                        <p:attrNameLst>
                                          <p:attrName>style.visibility</p:attrName>
                                        </p:attrNameLst>
                                      </p:cBhvr>
                                      <p:to>
                                        <p:strVal val="visible"/>
                                      </p:to>
                                    </p:set>
                                    <p:anim calcmode="lin" valueType="num">
                                      <p:cBhvr>
                                        <p:cTn id="91" dur="1000" fill="hold"/>
                                        <p:tgtEl>
                                          <p:spTgt spid="11270"/>
                                        </p:tgtEl>
                                        <p:attrNameLst>
                                          <p:attrName>ppt_w</p:attrName>
                                        </p:attrNameLst>
                                      </p:cBhvr>
                                      <p:tavLst>
                                        <p:tav tm="0">
                                          <p:val>
                                            <p:fltVal val="0"/>
                                          </p:val>
                                        </p:tav>
                                        <p:tav tm="100000">
                                          <p:val>
                                            <p:strVal val="#ppt_w"/>
                                          </p:val>
                                        </p:tav>
                                      </p:tavLst>
                                    </p:anim>
                                    <p:anim calcmode="lin" valueType="num">
                                      <p:cBhvr>
                                        <p:cTn id="92" dur="1000" fill="hold"/>
                                        <p:tgtEl>
                                          <p:spTgt spid="11270"/>
                                        </p:tgtEl>
                                        <p:attrNameLst>
                                          <p:attrName>ppt_h</p:attrName>
                                        </p:attrNameLst>
                                      </p:cBhvr>
                                      <p:tavLst>
                                        <p:tav tm="0">
                                          <p:val>
                                            <p:fltVal val="0"/>
                                          </p:val>
                                        </p:tav>
                                        <p:tav tm="100000">
                                          <p:val>
                                            <p:strVal val="#ppt_h"/>
                                          </p:val>
                                        </p:tav>
                                      </p:tavLst>
                                    </p:anim>
                                    <p:anim calcmode="lin" valueType="num">
                                      <p:cBhvr>
                                        <p:cTn id="93" dur="1000" fill="hold"/>
                                        <p:tgtEl>
                                          <p:spTgt spid="11270"/>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112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autoUpdateAnimBg="0"/>
      <p:bldP spid="11269" grpId="0" autoUpdateAnimBg="0"/>
      <p:bldP spid="11270" grpId="0" animBg="1" autoUpdateAnimBg="0"/>
      <p:bldP spid="11271" grpId="0" autoUpdateAnimBg="0"/>
      <p:bldP spid="11273" grpId="0" autoUpdateAnimBg="0"/>
      <p:bldP spid="11274" grpId="0" autoUpdateAnimBg="0"/>
      <p:bldP spid="11278" grpId="0" animBg="1"/>
      <p:bldP spid="1128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from hydropower</a:t>
            </a:r>
            <a:endParaRPr lang="en-US" dirty="0"/>
          </a:p>
        </p:txBody>
      </p:sp>
      <p:pic>
        <p:nvPicPr>
          <p:cNvPr id="262146" name="Picture 2" descr="http://earthsci.org/mineral/energy/hydro/hydroplant-animate.gif"/>
          <p:cNvPicPr>
            <a:picLocks noChangeAspect="1" noChangeArrowheads="1" noCrop="1"/>
          </p:cNvPicPr>
          <p:nvPr/>
        </p:nvPicPr>
        <p:blipFill>
          <a:blip r:embed="rId2" cstate="print"/>
          <a:srcRect/>
          <a:stretch>
            <a:fillRect/>
          </a:stretch>
        </p:blipFill>
        <p:spPr bwMode="auto">
          <a:xfrm>
            <a:off x="228600" y="2133600"/>
            <a:ext cx="5486400" cy="4111759"/>
          </a:xfrm>
          <a:prstGeom prst="rect">
            <a:avLst/>
          </a:prstGeom>
          <a:noFill/>
        </p:spPr>
      </p:pic>
      <p:pic>
        <p:nvPicPr>
          <p:cNvPr id="4" name="Picture 3" descr="bp-watercycle3.gif"/>
          <p:cNvPicPr>
            <a:picLocks noChangeAspect="1"/>
          </p:cNvPicPr>
          <p:nvPr/>
        </p:nvPicPr>
        <p:blipFill>
          <a:blip r:embed="rId3" cstate="print"/>
          <a:stretch>
            <a:fillRect/>
          </a:stretch>
        </p:blipFill>
        <p:spPr>
          <a:xfrm>
            <a:off x="5715000" y="2209800"/>
            <a:ext cx="3185427"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17475"/>
            <a:ext cx="8223250" cy="7232749"/>
          </a:xfrm>
          <a:prstGeom prst="rect">
            <a:avLst/>
          </a:prstGeom>
          <a:noFill/>
        </p:spPr>
        <p:txBody>
          <a:bodyPr>
            <a:spAutoFit/>
          </a:bodyPr>
          <a:lstStyle/>
          <a:p>
            <a:pPr algn="ct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Generating Electricity</a:t>
            </a: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a:t>
            </a:r>
            <a:r>
              <a:rPr lang="en-US" sz="2800" b="0" dirty="0" smtClean="0">
                <a:solidFill>
                  <a:prstClr val="black"/>
                </a:solidFill>
                <a:latin typeface="Arial"/>
                <a:ea typeface="ＭＳ Ｐゴシック" panose="020B0600070205080204" pitchFamily="34" charset="-128"/>
              </a:rPr>
              <a:t> </a:t>
            </a:r>
            <a:r>
              <a:rPr lang="en-US" sz="2800" dirty="0">
                <a:solidFill>
                  <a:prstClr val="black"/>
                </a:solidFill>
                <a:latin typeface="Arial"/>
                <a:ea typeface="ＭＳ Ｐゴシック" panose="020B0600070205080204" pitchFamily="34" charset="-128"/>
              </a:rPr>
              <a:t>hydroelectric generation</a:t>
            </a: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Turbine</a:t>
            </a:r>
            <a:r>
              <a:rPr lang="en-US" sz="2800" dirty="0" smtClean="0">
                <a:solidFill>
                  <a:prstClr val="black"/>
                </a:solidFill>
                <a:latin typeface="Arial"/>
                <a:ea typeface="ＭＳ Ｐゴシック" panose="020B0600070205080204" pitchFamily="34" charset="-128"/>
              </a:rPr>
              <a:t>:</a:t>
            </a:r>
          </a:p>
          <a:p>
            <a:pP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	</a:t>
            </a:r>
            <a:r>
              <a:rPr lang="en-US" sz="2800" dirty="0" smtClean="0">
                <a:solidFill>
                  <a:prstClr val="black"/>
                </a:solidFill>
                <a:latin typeface="Arial"/>
                <a:ea typeface="ＭＳ Ｐゴシック" panose="020B0600070205080204" pitchFamily="34" charset="-128"/>
              </a:rPr>
              <a:t>	 </a:t>
            </a:r>
            <a:r>
              <a:rPr lang="en-US" sz="2800" b="0" dirty="0">
                <a:solidFill>
                  <a:prstClr val="black"/>
                </a:solidFill>
                <a:latin typeface="Arial"/>
                <a:ea typeface="ＭＳ Ｐゴシック" panose="020B0600070205080204" pitchFamily="34" charset="-128"/>
              </a:rPr>
              <a:t>a fan-like device</a:t>
            </a:r>
          </a:p>
          <a:p>
            <a:pP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		which turns in 	response </a:t>
            </a:r>
          </a:p>
          <a:p>
            <a:pP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		to the pressure of falling </a:t>
            </a:r>
          </a:p>
          <a:p>
            <a:pP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		</a:t>
            </a:r>
            <a:r>
              <a:rPr lang="en-US" sz="2800" b="0" dirty="0" smtClean="0">
                <a:solidFill>
                  <a:prstClr val="black"/>
                </a:solidFill>
                <a:latin typeface="Arial"/>
                <a:ea typeface="ＭＳ Ｐゴシック" panose="020B0600070205080204" pitchFamily="34" charset="-128"/>
              </a:rPr>
              <a:t>water </a:t>
            </a:r>
          </a:p>
          <a:p>
            <a:pP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	</a:t>
            </a:r>
            <a:r>
              <a:rPr lang="en-US" sz="2800" b="0" dirty="0" smtClean="0">
                <a:solidFill>
                  <a:prstClr val="black"/>
                </a:solidFill>
                <a:latin typeface="Arial"/>
                <a:ea typeface="ＭＳ Ｐゴシック" panose="020B0600070205080204" pitchFamily="34" charset="-128"/>
              </a:rPr>
              <a:t>			or</a:t>
            </a:r>
          </a:p>
          <a:p>
            <a:pP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		a coil of wire</a:t>
            </a:r>
          </a:p>
          <a:p>
            <a:pP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		turned inside a magnet</a:t>
            </a:r>
          </a:p>
          <a:p>
            <a:pPr defTabSz="457200" eaLnBrk="1" fontAlgn="auto" hangingPunct="1">
              <a:spcBef>
                <a:spcPts val="0"/>
              </a:spcBef>
              <a:spcAft>
                <a:spcPts val="0"/>
              </a:spcAft>
              <a:defRPr/>
            </a:pPr>
            <a:r>
              <a:rPr lang="en-US" sz="2800" b="0" dirty="0">
                <a:solidFill>
                  <a:prstClr val="black"/>
                </a:solidFill>
                <a:latin typeface="Arial"/>
                <a:ea typeface="ＭＳ Ｐゴシック" panose="020B0600070205080204" pitchFamily="34" charset="-128"/>
              </a:rPr>
              <a:t>		generates electricity</a:t>
            </a: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p:txBody>
      </p:sp>
      <p:pic>
        <p:nvPicPr>
          <p:cNvPr id="409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5338" y="2409825"/>
            <a:ext cx="3268662"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197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17475"/>
            <a:ext cx="8223250" cy="4708981"/>
          </a:xfrm>
          <a:prstGeom prst="rect">
            <a:avLst/>
          </a:prstGeom>
          <a:noFill/>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defTabSz="457200" eaLnBrk="1" hangingPunct="1"/>
            <a:r>
              <a:rPr lang="en-US" altLang="en-US" sz="2800" dirty="0" smtClean="0">
                <a:solidFill>
                  <a:prstClr val="black"/>
                </a:solidFill>
                <a:latin typeface="Arial" panose="020B0604020202020204" pitchFamily="34" charset="0"/>
              </a:rPr>
              <a:t>Generating Electricity</a:t>
            </a:r>
          </a:p>
          <a:p>
            <a:pPr defTabSz="457200" eaLnBrk="1" hangingPunct="1"/>
            <a:endParaRPr lang="en-US" altLang="en-US" sz="2800" dirty="0" smtClean="0">
              <a:solidFill>
                <a:prstClr val="black"/>
              </a:solidFill>
              <a:latin typeface="Arial" panose="020B0604020202020204" pitchFamily="34" charset="0"/>
            </a:endParaRPr>
          </a:p>
          <a:p>
            <a:pPr defTabSz="457200" eaLnBrk="1" hangingPunct="1"/>
            <a:r>
              <a:rPr lang="en-US" altLang="en-US" sz="2800" dirty="0" smtClean="0">
                <a:solidFill>
                  <a:prstClr val="black"/>
                </a:solidFill>
                <a:latin typeface="Arial" panose="020B0604020202020204" pitchFamily="34" charset="0"/>
              </a:rPr>
              <a:t>hydroelectric </a:t>
            </a:r>
            <a:r>
              <a:rPr lang="en-US" altLang="en-US" sz="2800" dirty="0" smtClean="0">
                <a:solidFill>
                  <a:prstClr val="black"/>
                </a:solidFill>
                <a:latin typeface="Arial" panose="020B0604020202020204" pitchFamily="34" charset="0"/>
              </a:rPr>
              <a:t>generation</a:t>
            </a:r>
          </a:p>
          <a:p>
            <a:pPr defTabSz="457200" eaLnBrk="1" hangingPunct="1"/>
            <a:r>
              <a:rPr lang="en-US" altLang="en-US" sz="2800" dirty="0" smtClean="0">
                <a:solidFill>
                  <a:prstClr val="black"/>
                </a:solidFill>
                <a:latin typeface="Arial" panose="020B0604020202020204" pitchFamily="34" charset="0"/>
              </a:rPr>
              <a:t>		Power lines:</a:t>
            </a:r>
            <a:r>
              <a:rPr lang="en-US" altLang="en-US" sz="2800" b="0" dirty="0" smtClean="0">
                <a:solidFill>
                  <a:prstClr val="black"/>
                </a:solidFill>
                <a:latin typeface="Arial" panose="020B0604020202020204" pitchFamily="34" charset="0"/>
              </a:rPr>
              <a:t> electricity</a:t>
            </a:r>
          </a:p>
          <a:p>
            <a:pPr defTabSz="457200" eaLnBrk="1" hangingPunct="1"/>
            <a:r>
              <a:rPr lang="en-US" altLang="en-US" sz="2800" dirty="0" smtClean="0">
                <a:solidFill>
                  <a:prstClr val="black"/>
                </a:solidFill>
                <a:latin typeface="Arial" panose="020B0604020202020204" pitchFamily="34" charset="0"/>
              </a:rPr>
              <a:t>		</a:t>
            </a:r>
            <a:r>
              <a:rPr lang="en-US" altLang="en-US" sz="2800" b="0" dirty="0" smtClean="0">
                <a:solidFill>
                  <a:prstClr val="black"/>
                </a:solidFill>
                <a:latin typeface="Arial" panose="020B0604020202020204" pitchFamily="34" charset="0"/>
              </a:rPr>
              <a:t>generated is carried in</a:t>
            </a:r>
          </a:p>
          <a:p>
            <a:pPr defTabSz="457200" eaLnBrk="1" hangingPunct="1"/>
            <a:r>
              <a:rPr lang="en-US" altLang="en-US" sz="2800" dirty="0" smtClean="0">
                <a:solidFill>
                  <a:prstClr val="black"/>
                </a:solidFill>
                <a:latin typeface="Arial" panose="020B0604020202020204" pitchFamily="34" charset="0"/>
              </a:rPr>
              <a:t>		</a:t>
            </a:r>
            <a:r>
              <a:rPr lang="en-US" altLang="en-US" sz="2800" b="0" dirty="0" smtClean="0">
                <a:solidFill>
                  <a:prstClr val="black"/>
                </a:solidFill>
                <a:latin typeface="Arial" panose="020B0604020202020204" pitchFamily="34" charset="0"/>
              </a:rPr>
              <a:t>wires over long distances</a:t>
            </a:r>
          </a:p>
          <a:p>
            <a:pPr defTabSz="457200" eaLnBrk="1" hangingPunct="1"/>
            <a:r>
              <a:rPr lang="en-US" altLang="en-US" sz="2800" dirty="0" smtClean="0">
                <a:solidFill>
                  <a:prstClr val="black"/>
                </a:solidFill>
                <a:latin typeface="Arial" panose="020B0604020202020204" pitchFamily="34" charset="0"/>
              </a:rPr>
              <a:t>		</a:t>
            </a:r>
            <a:r>
              <a:rPr lang="en-US" altLang="en-US" sz="2800" b="0" dirty="0" smtClean="0">
                <a:solidFill>
                  <a:prstClr val="black"/>
                </a:solidFill>
                <a:latin typeface="Arial" panose="020B0604020202020204" pitchFamily="34" charset="0"/>
              </a:rPr>
              <a:t>to our homes</a:t>
            </a:r>
            <a:endParaRPr lang="en-US" altLang="en-US" sz="2800" dirty="0" smtClean="0">
              <a:solidFill>
                <a:prstClr val="black"/>
              </a:solidFill>
              <a:latin typeface="Arial" panose="020B0604020202020204" pitchFamily="34" charset="0"/>
            </a:endParaRPr>
          </a:p>
          <a:p>
            <a:pPr defTabSz="457200" eaLnBrk="1" hangingPunct="1"/>
            <a:endParaRPr lang="en-US" altLang="en-US" sz="2800" dirty="0" smtClean="0">
              <a:solidFill>
                <a:prstClr val="black"/>
              </a:solidFill>
              <a:latin typeface="Arial" panose="020B0604020202020204" pitchFamily="34" charset="0"/>
            </a:endParaRPr>
          </a:p>
          <a:p>
            <a:pPr defTabSz="457200" eaLnBrk="1" hangingPunct="1"/>
            <a:endParaRPr lang="en-US" altLang="en-US" sz="2800" dirty="0" smtClean="0">
              <a:solidFill>
                <a:prstClr val="black"/>
              </a:solidFill>
              <a:latin typeface="Arial" panose="020B0604020202020204" pitchFamily="34" charset="0"/>
            </a:endParaRPr>
          </a:p>
          <a:p>
            <a:pPr defTabSz="457200" eaLnBrk="1" hangingPunct="1"/>
            <a:endParaRPr lang="en-US" altLang="en-US" sz="2400" dirty="0" smtClean="0">
              <a:solidFill>
                <a:srgbClr val="660066"/>
              </a:solidFill>
            </a:endParaRPr>
          </a:p>
          <a:p>
            <a:pPr algn="ctr" defTabSz="457200" eaLnBrk="1" hangingPunct="1"/>
            <a:endParaRPr lang="en-US" altLang="en-US" sz="2400" dirty="0" smtClean="0">
              <a:solidFill>
                <a:srgbClr val="660066"/>
              </a:solidFill>
            </a:endParaRPr>
          </a:p>
        </p:txBody>
      </p:sp>
      <p:pic>
        <p:nvPicPr>
          <p:cNvPr id="614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673736"/>
            <a:ext cx="3920197" cy="408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330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17475"/>
            <a:ext cx="8223250" cy="6678613"/>
          </a:xfrm>
          <a:prstGeom prst="rect">
            <a:avLst/>
          </a:prstGeom>
          <a:noFill/>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defTabSz="457200" eaLnBrk="1" hangingPunct="1"/>
            <a:r>
              <a:rPr lang="en-US" altLang="en-US" sz="2800" smtClean="0">
                <a:solidFill>
                  <a:prstClr val="black"/>
                </a:solidFill>
                <a:latin typeface="Arial" panose="020B0604020202020204" pitchFamily="34" charset="0"/>
              </a:rPr>
              <a:t>Generating Electricity</a:t>
            </a:r>
          </a:p>
          <a:p>
            <a:pPr defTabSz="457200" eaLnBrk="1" hangingPunct="1"/>
            <a:endParaRPr lang="en-US" altLang="en-US" sz="2800" smtClean="0">
              <a:solidFill>
                <a:prstClr val="black"/>
              </a:solidFill>
              <a:latin typeface="Arial" panose="020B0604020202020204" pitchFamily="34" charset="0"/>
            </a:endParaRPr>
          </a:p>
          <a:p>
            <a:pPr defTabSz="457200" eaLnBrk="1" hangingPunct="1"/>
            <a:r>
              <a:rPr lang="en-US" altLang="en-US" sz="2800" smtClean="0">
                <a:solidFill>
                  <a:prstClr val="black"/>
                </a:solidFill>
                <a:latin typeface="Arial" panose="020B0604020202020204" pitchFamily="34" charset="0"/>
              </a:rPr>
              <a:t>Electricity Generation:</a:t>
            </a:r>
            <a:r>
              <a:rPr lang="en-US" altLang="en-US" sz="2800" b="0" smtClean="0">
                <a:solidFill>
                  <a:prstClr val="black"/>
                </a:solidFill>
                <a:latin typeface="Arial" panose="020B0604020202020204" pitchFamily="34" charset="0"/>
              </a:rPr>
              <a:t> electrical energy has to be made by conversion from some other form of energy</a:t>
            </a:r>
            <a:endParaRPr lang="en-US" altLang="en-US" sz="2800" smtClean="0">
              <a:solidFill>
                <a:prstClr val="black"/>
              </a:solidFill>
              <a:latin typeface="Arial" panose="020B0604020202020204" pitchFamily="34" charset="0"/>
            </a:endParaRPr>
          </a:p>
          <a:p>
            <a:pPr defTabSz="457200" eaLnBrk="1" hangingPunct="1"/>
            <a:r>
              <a:rPr lang="en-US" altLang="en-US" sz="2800" smtClean="0">
                <a:solidFill>
                  <a:prstClr val="black"/>
                </a:solidFill>
                <a:latin typeface="Arial" panose="020B0604020202020204" pitchFamily="34" charset="0"/>
              </a:rPr>
              <a:t>	</a:t>
            </a:r>
            <a:r>
              <a:rPr lang="en-US" altLang="en-US" sz="2800" b="0" smtClean="0">
                <a:solidFill>
                  <a:prstClr val="black"/>
                </a:solidFill>
                <a:latin typeface="Arial" panose="020B0604020202020204" pitchFamily="34" charset="0"/>
              </a:rPr>
              <a:t>e.g. </a:t>
            </a:r>
            <a:r>
              <a:rPr lang="en-US" altLang="en-US" sz="2800" smtClean="0">
                <a:solidFill>
                  <a:prstClr val="black"/>
                </a:solidFill>
                <a:latin typeface="Arial" panose="020B0604020202020204" pitchFamily="34" charset="0"/>
              </a:rPr>
              <a:t>tidal generation</a:t>
            </a:r>
          </a:p>
          <a:p>
            <a:pPr defTabSz="457200" eaLnBrk="1" hangingPunct="1"/>
            <a:r>
              <a:rPr lang="en-US" altLang="en-US" sz="2800" smtClean="0">
                <a:solidFill>
                  <a:prstClr val="black"/>
                </a:solidFill>
                <a:latin typeface="Arial" panose="020B0604020202020204" pitchFamily="34" charset="0"/>
              </a:rPr>
              <a:t>		</a:t>
            </a:r>
            <a:r>
              <a:rPr lang="en-US" altLang="en-US" sz="2800" b="0" smtClean="0">
                <a:solidFill>
                  <a:prstClr val="black"/>
                </a:solidFill>
                <a:latin typeface="Arial" panose="020B0604020202020204" pitchFamily="34" charset="0"/>
              </a:rPr>
              <a:t>-high &amp; low tides occur</a:t>
            </a:r>
            <a:r>
              <a:rPr lang="en-US" altLang="en-US" sz="2800" smtClean="0">
                <a:solidFill>
                  <a:prstClr val="black"/>
                </a:solidFill>
                <a:latin typeface="Arial" panose="020B0604020202020204" pitchFamily="34" charset="0"/>
              </a:rPr>
              <a:t>	</a:t>
            </a:r>
            <a:r>
              <a:rPr lang="en-US" altLang="en-US" sz="2800" b="0" smtClean="0">
                <a:solidFill>
                  <a:prstClr val="black"/>
                </a:solidFill>
                <a:latin typeface="Arial" panose="020B0604020202020204" pitchFamily="34" charset="0"/>
              </a:rPr>
              <a:t>twice daily</a:t>
            </a:r>
          </a:p>
          <a:p>
            <a:pPr defTabSz="457200" eaLnBrk="1" hangingPunct="1"/>
            <a:endParaRPr lang="en-US" altLang="en-US" sz="2800" smtClean="0">
              <a:solidFill>
                <a:prstClr val="black"/>
              </a:solidFill>
              <a:latin typeface="Arial" panose="020B0604020202020204" pitchFamily="34" charset="0"/>
            </a:endParaRPr>
          </a:p>
          <a:p>
            <a:pPr defTabSz="457200" eaLnBrk="1" hangingPunct="1"/>
            <a:r>
              <a:rPr lang="en-US" altLang="en-US" sz="2800" smtClean="0">
                <a:solidFill>
                  <a:prstClr val="black"/>
                </a:solidFill>
                <a:latin typeface="Arial" panose="020B0604020202020204" pitchFamily="34" charset="0"/>
              </a:rPr>
              <a:t>		</a:t>
            </a:r>
            <a:r>
              <a:rPr lang="en-US" altLang="en-US" sz="2800" b="0" smtClean="0">
                <a:solidFill>
                  <a:prstClr val="black"/>
                </a:solidFill>
                <a:latin typeface="Arial" panose="020B0604020202020204" pitchFamily="34" charset="0"/>
              </a:rPr>
              <a:t>-tidal water movement</a:t>
            </a:r>
            <a:r>
              <a:rPr lang="en-US" altLang="en-US" sz="2800" smtClean="0">
                <a:solidFill>
                  <a:prstClr val="black"/>
                </a:solidFill>
                <a:latin typeface="Arial" panose="020B0604020202020204" pitchFamily="34" charset="0"/>
              </a:rPr>
              <a:t>	</a:t>
            </a:r>
            <a:r>
              <a:rPr lang="en-US" altLang="en-US" sz="2800" b="0" smtClean="0">
                <a:solidFill>
                  <a:prstClr val="black"/>
                </a:solidFill>
                <a:latin typeface="Arial" panose="020B0604020202020204" pitchFamily="34" charset="0"/>
              </a:rPr>
              <a:t>can be used to turn a</a:t>
            </a:r>
          </a:p>
          <a:p>
            <a:pPr defTabSz="457200" eaLnBrk="1" hangingPunct="1"/>
            <a:r>
              <a:rPr lang="en-US" altLang="en-US" sz="2800" smtClean="0">
                <a:solidFill>
                  <a:prstClr val="black"/>
                </a:solidFill>
                <a:latin typeface="Arial" panose="020B0604020202020204" pitchFamily="34" charset="0"/>
              </a:rPr>
              <a:t>		</a:t>
            </a:r>
            <a:r>
              <a:rPr lang="en-US" altLang="en-US" sz="2800" b="0" smtClean="0">
                <a:solidFill>
                  <a:prstClr val="black"/>
                </a:solidFill>
                <a:latin typeface="Arial" panose="020B0604020202020204" pitchFamily="34" charset="0"/>
              </a:rPr>
              <a:t>turbine</a:t>
            </a:r>
            <a:endParaRPr lang="en-US" altLang="en-US" sz="2800" smtClean="0">
              <a:solidFill>
                <a:prstClr val="black"/>
              </a:solidFill>
              <a:latin typeface="Arial" panose="020B0604020202020204" pitchFamily="34" charset="0"/>
            </a:endParaRPr>
          </a:p>
          <a:p>
            <a:pPr defTabSz="457200" eaLnBrk="1" hangingPunct="1"/>
            <a:endParaRPr lang="en-US" altLang="en-US" sz="2800" smtClean="0">
              <a:solidFill>
                <a:prstClr val="black"/>
              </a:solidFill>
              <a:latin typeface="Arial" panose="020B0604020202020204" pitchFamily="34" charset="0"/>
            </a:endParaRPr>
          </a:p>
          <a:p>
            <a:pPr defTabSz="457200" eaLnBrk="1" hangingPunct="1"/>
            <a:endParaRPr lang="en-US" altLang="en-US" sz="2400" smtClean="0">
              <a:solidFill>
                <a:srgbClr val="660066"/>
              </a:solidFill>
            </a:endParaRPr>
          </a:p>
          <a:p>
            <a:pPr defTabSz="457200" eaLnBrk="1" hangingPunct="1"/>
            <a:endParaRPr lang="en-US" altLang="en-US" sz="2400" smtClean="0">
              <a:solidFill>
                <a:srgbClr val="660066"/>
              </a:solidFill>
            </a:endParaRPr>
          </a:p>
          <a:p>
            <a:pPr algn="ctr" defTabSz="457200" eaLnBrk="1" hangingPunct="1"/>
            <a:endParaRPr lang="en-US" altLang="en-US" sz="2400" smtClean="0">
              <a:solidFill>
                <a:srgbClr val="660066"/>
              </a:solidFill>
            </a:endParaRPr>
          </a:p>
          <a:p>
            <a:pPr algn="ctr" defTabSz="457200" eaLnBrk="1" hangingPunct="1"/>
            <a:endParaRPr lang="en-US" altLang="en-US" sz="2400" smtClean="0">
              <a:solidFill>
                <a:srgbClr val="660066"/>
              </a:solidFill>
            </a:endParaRPr>
          </a:p>
          <a:p>
            <a:pPr algn="ctr" defTabSz="457200" eaLnBrk="1" hangingPunct="1"/>
            <a:r>
              <a:rPr lang="en-US" altLang="en-US" sz="2400" smtClean="0">
                <a:solidFill>
                  <a:srgbClr val="660066"/>
                </a:solidFill>
              </a:rPr>
              <a:t>LG: </a:t>
            </a:r>
            <a:r>
              <a:rPr lang="en-US" altLang="en-US" sz="2400" b="0" smtClean="0">
                <a:solidFill>
                  <a:srgbClr val="660066"/>
                </a:solidFill>
              </a:rPr>
              <a:t>to compare different methods of electricity generation</a:t>
            </a:r>
            <a:endParaRPr lang="en-US" altLang="en-US" sz="2400" smtClean="0">
              <a:solidFill>
                <a:srgbClr val="660066"/>
              </a:solidFill>
            </a:endParaRPr>
          </a:p>
        </p:txBody>
      </p:sp>
    </p:spTree>
    <p:extLst>
      <p:ext uri="{BB962C8B-B14F-4D97-AF65-F5344CB8AC3E}">
        <p14:creationId xmlns:p14="http://schemas.microsoft.com/office/powerpoint/2010/main" val="3449670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212" y="0"/>
            <a:ext cx="8223250" cy="6494085"/>
          </a:xfrm>
          <a:prstGeom prst="rect">
            <a:avLst/>
          </a:prstGeom>
          <a:noFill/>
        </p:spPr>
        <p:txBody>
          <a:bodyPr>
            <a:spAutoFit/>
          </a:bodyPr>
          <a:lstStyle/>
          <a:p>
            <a:pPr algn="ctr" defTabSz="457200" eaLnBrk="1" fontAlgn="auto" hangingPunct="1">
              <a:spcBef>
                <a:spcPts val="0"/>
              </a:spcBef>
              <a:spcAft>
                <a:spcPts val="0"/>
              </a:spcAft>
              <a:defRPr/>
            </a:pPr>
            <a:r>
              <a:rPr lang="en-US" sz="2800" dirty="0">
                <a:solidFill>
                  <a:prstClr val="black"/>
                </a:solidFill>
                <a:latin typeface="Arial"/>
                <a:ea typeface="ＭＳ Ｐゴシック" panose="020B0600070205080204" pitchFamily="34" charset="-128"/>
              </a:rPr>
              <a:t>Generating Electricity</a:t>
            </a:r>
          </a:p>
          <a:p>
            <a:pPr defTabSz="457200" eaLnBrk="1" fontAlgn="auto" hangingPunct="1">
              <a:spcBef>
                <a:spcPts val="0"/>
              </a:spcBef>
              <a:spcAft>
                <a:spcPts val="0"/>
              </a:spcAft>
              <a:defRPr/>
            </a:pPr>
            <a:endParaRPr lang="en-US" sz="2800" dirty="0">
              <a:solidFill>
                <a:prstClr val="black"/>
              </a:solidFill>
              <a:latin typeface="Arial"/>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a:p>
            <a:pPr algn="ctr" defTabSz="457200" eaLnBrk="1" fontAlgn="auto" hangingPunct="1">
              <a:spcBef>
                <a:spcPts val="0"/>
              </a:spcBef>
              <a:spcAft>
                <a:spcPts val="0"/>
              </a:spcAft>
              <a:defRPr/>
            </a:pPr>
            <a:endParaRPr lang="en-US" sz="2400" dirty="0">
              <a:solidFill>
                <a:srgbClr val="660066"/>
              </a:solidFill>
              <a:latin typeface="Times New Roman"/>
              <a:ea typeface="ＭＳ Ｐゴシック" panose="020B0600070205080204" pitchFamily="34" charset="-128"/>
            </a:endParaRPr>
          </a:p>
        </p:txBody>
      </p:sp>
      <p:pic>
        <p:nvPicPr>
          <p:cNvPr id="81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175" y="758825"/>
            <a:ext cx="83153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551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F0C"/>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95400" y="0"/>
            <a:ext cx="7620000" cy="1800225"/>
          </a:xfrm>
          <a:prstGeom prst="rect">
            <a:avLst/>
          </a:prstGeom>
          <a:solidFill>
            <a:schemeClr val="accent2"/>
          </a:solidFill>
          <a:ln w="9525">
            <a:noFill/>
            <a:miter lim="800000"/>
            <a:headEnd/>
            <a:tailEnd/>
          </a:ln>
          <a:effectLst/>
        </p:spPr>
        <p:txBody>
          <a:bodyPr>
            <a:spAutoFit/>
          </a:bodyPr>
          <a:lstStyle/>
          <a:p>
            <a:pPr algn="ctr">
              <a:spcBef>
                <a:spcPct val="50000"/>
              </a:spcBef>
            </a:pPr>
            <a:r>
              <a:rPr lang="en-US" sz="2800"/>
              <a:t>Write a “P” or a “K” under each picture on your paper to tell whether the pictures are showing POTENTIAL or KINETIC energy.</a:t>
            </a:r>
            <a:endParaRPr lang="en-US" sz="2400" b="0">
              <a:latin typeface="Times" pitchFamily="16" charset="0"/>
            </a:endParaRPr>
          </a:p>
        </p:txBody>
      </p:sp>
      <p:pic>
        <p:nvPicPr>
          <p:cNvPr id="19459" name="Picture 3"/>
          <p:cNvPicPr>
            <a:picLocks noChangeAspect="1" noChangeArrowheads="1"/>
          </p:cNvPicPr>
          <p:nvPr/>
        </p:nvPicPr>
        <p:blipFill>
          <a:blip r:embed="rId3" cstate="print"/>
          <a:srcRect/>
          <a:stretch>
            <a:fillRect/>
          </a:stretch>
        </p:blipFill>
        <p:spPr bwMode="auto">
          <a:xfrm>
            <a:off x="6781800" y="2438400"/>
            <a:ext cx="1611313" cy="1600200"/>
          </a:xfrm>
          <a:prstGeom prst="rect">
            <a:avLst/>
          </a:prstGeom>
          <a:noFill/>
        </p:spPr>
      </p:pic>
      <p:pic>
        <p:nvPicPr>
          <p:cNvPr id="19460" name="Picture 4"/>
          <p:cNvPicPr>
            <a:picLocks noChangeAspect="1" noChangeArrowheads="1"/>
          </p:cNvPicPr>
          <p:nvPr/>
        </p:nvPicPr>
        <p:blipFill>
          <a:blip r:embed="rId4" cstate="print"/>
          <a:srcRect t="19048"/>
          <a:stretch>
            <a:fillRect/>
          </a:stretch>
        </p:blipFill>
        <p:spPr bwMode="auto">
          <a:xfrm>
            <a:off x="4343400" y="2362200"/>
            <a:ext cx="1631950" cy="1524000"/>
          </a:xfrm>
          <a:prstGeom prst="rect">
            <a:avLst/>
          </a:prstGeom>
          <a:noFill/>
        </p:spPr>
      </p:pic>
      <p:sp>
        <p:nvSpPr>
          <p:cNvPr id="19462" name="Line 6"/>
          <p:cNvSpPr>
            <a:spLocks noChangeShapeType="1"/>
          </p:cNvSpPr>
          <p:nvPr/>
        </p:nvSpPr>
        <p:spPr bwMode="auto">
          <a:xfrm>
            <a:off x="3276600" y="2743200"/>
            <a:ext cx="228600" cy="304800"/>
          </a:xfrm>
          <a:prstGeom prst="line">
            <a:avLst/>
          </a:prstGeom>
          <a:noFill/>
          <a:ln w="9525">
            <a:solidFill>
              <a:schemeClr val="tx1"/>
            </a:solidFill>
            <a:round/>
            <a:headEnd/>
            <a:tailEnd type="triangle" w="med" len="med"/>
          </a:ln>
          <a:effectLst/>
        </p:spPr>
        <p:txBody>
          <a:bodyPr wrap="none" anchor="ctr"/>
          <a:lstStyle/>
          <a:p>
            <a:endParaRPr lang="en-US"/>
          </a:p>
        </p:txBody>
      </p:sp>
      <p:pic>
        <p:nvPicPr>
          <p:cNvPr id="19464" name="Picture 8"/>
          <p:cNvPicPr>
            <a:picLocks noChangeAspect="1" noChangeArrowheads="1"/>
          </p:cNvPicPr>
          <p:nvPr/>
        </p:nvPicPr>
        <p:blipFill>
          <a:blip r:embed="rId5" cstate="print"/>
          <a:srcRect r="42572" b="73219"/>
          <a:stretch>
            <a:fillRect/>
          </a:stretch>
        </p:blipFill>
        <p:spPr bwMode="auto">
          <a:xfrm>
            <a:off x="1219200" y="2590800"/>
            <a:ext cx="2362200" cy="1355725"/>
          </a:xfrm>
          <a:prstGeom prst="rect">
            <a:avLst/>
          </a:prstGeom>
          <a:noFill/>
        </p:spPr>
      </p:pic>
      <p:sp>
        <p:nvSpPr>
          <p:cNvPr id="19466" name="Text Box 10"/>
          <p:cNvSpPr txBox="1">
            <a:spLocks noChangeArrowheads="1"/>
          </p:cNvSpPr>
          <p:nvPr/>
        </p:nvSpPr>
        <p:spPr bwMode="auto">
          <a:xfrm>
            <a:off x="3124200" y="2667000"/>
            <a:ext cx="365125" cy="214313"/>
          </a:xfrm>
          <a:prstGeom prst="rect">
            <a:avLst/>
          </a:prstGeom>
          <a:noFill/>
          <a:ln w="9525">
            <a:noFill/>
            <a:miter lim="800000"/>
            <a:headEnd/>
            <a:tailEnd/>
          </a:ln>
          <a:effectLst/>
        </p:spPr>
        <p:txBody>
          <a:bodyPr wrap="none">
            <a:spAutoFit/>
          </a:bodyPr>
          <a:lstStyle/>
          <a:p>
            <a:r>
              <a:rPr lang="en-US" sz="800" b="0">
                <a:latin typeface="Times" pitchFamily="16" charset="0"/>
              </a:rPr>
              <a:t>zzzz</a:t>
            </a:r>
          </a:p>
        </p:txBody>
      </p:sp>
      <p:pic>
        <p:nvPicPr>
          <p:cNvPr id="19468" name="Picture 12"/>
          <p:cNvPicPr>
            <a:picLocks noChangeAspect="1" noChangeArrowheads="1"/>
          </p:cNvPicPr>
          <p:nvPr/>
        </p:nvPicPr>
        <p:blipFill>
          <a:blip r:embed="rId6" cstate="print"/>
          <a:srcRect/>
          <a:stretch>
            <a:fillRect/>
          </a:stretch>
        </p:blipFill>
        <p:spPr bwMode="auto">
          <a:xfrm>
            <a:off x="3124200" y="4572000"/>
            <a:ext cx="1284288" cy="1573213"/>
          </a:xfrm>
          <a:prstGeom prst="rect">
            <a:avLst/>
          </a:prstGeom>
          <a:noFill/>
        </p:spPr>
      </p:pic>
      <p:pic>
        <p:nvPicPr>
          <p:cNvPr id="19469" name="Picture 13"/>
          <p:cNvPicPr>
            <a:picLocks noChangeAspect="1" noChangeArrowheads="1"/>
          </p:cNvPicPr>
          <p:nvPr/>
        </p:nvPicPr>
        <p:blipFill>
          <a:blip r:embed="rId7" cstate="print"/>
          <a:srcRect/>
          <a:stretch>
            <a:fillRect/>
          </a:stretch>
        </p:blipFill>
        <p:spPr bwMode="auto">
          <a:xfrm>
            <a:off x="5562600" y="4800600"/>
            <a:ext cx="1371600" cy="1179513"/>
          </a:xfrm>
          <a:prstGeom prst="rect">
            <a:avLst/>
          </a:prstGeom>
          <a:noFill/>
        </p:spPr>
      </p:pic>
      <p:sp>
        <p:nvSpPr>
          <p:cNvPr id="19472" name="Text Box 16"/>
          <p:cNvSpPr txBox="1">
            <a:spLocks noChangeArrowheads="1"/>
          </p:cNvSpPr>
          <p:nvPr/>
        </p:nvSpPr>
        <p:spPr bwMode="auto">
          <a:xfrm>
            <a:off x="7467600" y="4038600"/>
            <a:ext cx="369888" cy="457200"/>
          </a:xfrm>
          <a:prstGeom prst="rect">
            <a:avLst/>
          </a:prstGeom>
          <a:solidFill>
            <a:srgbClr val="C100B2"/>
          </a:solidFill>
          <a:ln w="9525">
            <a:noFill/>
            <a:miter lim="800000"/>
            <a:headEnd/>
            <a:tailEnd/>
          </a:ln>
          <a:effectLst/>
        </p:spPr>
        <p:txBody>
          <a:bodyPr wrap="none">
            <a:spAutoFit/>
          </a:bodyPr>
          <a:lstStyle/>
          <a:p>
            <a:r>
              <a:rPr lang="en-US" sz="2400" dirty="0"/>
              <a:t>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72"/>
                                        </p:tgtEl>
                                        <p:attrNameLst>
                                          <p:attrName>style.visibility</p:attrName>
                                        </p:attrNameLst>
                                      </p:cBhvr>
                                      <p:to>
                                        <p:strVal val="visible"/>
                                      </p:to>
                                    </p:set>
                                    <p:anim calcmode="lin" valueType="num">
                                      <p:cBhvr>
                                        <p:cTn id="7" dur="1000" fill="hold"/>
                                        <p:tgtEl>
                                          <p:spTgt spid="19472"/>
                                        </p:tgtEl>
                                        <p:attrNameLst>
                                          <p:attrName>ppt_w</p:attrName>
                                        </p:attrNameLst>
                                      </p:cBhvr>
                                      <p:tavLst>
                                        <p:tav tm="0">
                                          <p:val>
                                            <p:fltVal val="0"/>
                                          </p:val>
                                        </p:tav>
                                        <p:tav tm="100000">
                                          <p:val>
                                            <p:strVal val="#ppt_w"/>
                                          </p:val>
                                        </p:tav>
                                      </p:tavLst>
                                    </p:anim>
                                    <p:anim calcmode="lin" valueType="num">
                                      <p:cBhvr>
                                        <p:cTn id="8" dur="1000" fill="hold"/>
                                        <p:tgtEl>
                                          <p:spTgt spid="19472"/>
                                        </p:tgtEl>
                                        <p:attrNameLst>
                                          <p:attrName>ppt_h</p:attrName>
                                        </p:attrNameLst>
                                      </p:cBhvr>
                                      <p:tavLst>
                                        <p:tav tm="0">
                                          <p:val>
                                            <p:fltVal val="0"/>
                                          </p:val>
                                        </p:tav>
                                        <p:tav tm="100000">
                                          <p:val>
                                            <p:strVal val="#ppt_h"/>
                                          </p:val>
                                        </p:tav>
                                      </p:tavLst>
                                    </p:anim>
                                    <p:anim calcmode="lin" valueType="num">
                                      <p:cBhvr>
                                        <p:cTn id="9" dur="1000" fill="hold"/>
                                        <p:tgtEl>
                                          <p:spTgt spid="194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ChangeArrowheads="1"/>
          </p:cNvSpPr>
          <p:nvPr/>
        </p:nvSpPr>
        <p:spPr bwMode="auto">
          <a:xfrm>
            <a:off x="746125" y="228600"/>
            <a:ext cx="4873625" cy="579438"/>
          </a:xfrm>
          <a:prstGeom prst="rect">
            <a:avLst/>
          </a:prstGeom>
          <a:noFill/>
          <a:ln w="9525">
            <a:noFill/>
            <a:miter lim="800000"/>
            <a:headEnd/>
            <a:tailEnd/>
          </a:ln>
          <a:effectLst/>
        </p:spPr>
        <p:txBody>
          <a:bodyPr wrap="none">
            <a:spAutoFit/>
          </a:bodyPr>
          <a:lstStyle/>
          <a:p>
            <a:r>
              <a:rPr lang="en-US"/>
              <a:t>Elastic Potential Energy</a:t>
            </a:r>
          </a:p>
        </p:txBody>
      </p:sp>
      <p:sp>
        <p:nvSpPr>
          <p:cNvPr id="101382" name="Rectangle 6"/>
          <p:cNvSpPr>
            <a:spLocks noChangeArrowheads="1"/>
          </p:cNvSpPr>
          <p:nvPr/>
        </p:nvSpPr>
        <p:spPr bwMode="auto">
          <a:xfrm>
            <a:off x="1066800" y="1066800"/>
            <a:ext cx="7620000" cy="2654300"/>
          </a:xfrm>
          <a:prstGeom prst="rect">
            <a:avLst/>
          </a:prstGeom>
          <a:solidFill>
            <a:schemeClr val="accent1"/>
          </a:solidFill>
          <a:ln w="9525">
            <a:noFill/>
            <a:miter lim="800000"/>
            <a:headEnd/>
            <a:tailEnd/>
          </a:ln>
          <a:effectLst/>
        </p:spPr>
        <p:txBody>
          <a:bodyPr>
            <a:spAutoFit/>
          </a:bodyPr>
          <a:lstStyle/>
          <a:p>
            <a:r>
              <a:rPr lang="en-US" sz="2800"/>
              <a:t>Elastic potential energy is associated</a:t>
            </a:r>
          </a:p>
          <a:p>
            <a:r>
              <a:rPr lang="en-US" sz="2800"/>
              <a:t>with objects that can be stretched </a:t>
            </a:r>
          </a:p>
          <a:p>
            <a:r>
              <a:rPr lang="en-US" sz="2800"/>
              <a:t>or compressed.  </a:t>
            </a:r>
          </a:p>
          <a:p>
            <a:r>
              <a:rPr lang="en-US" sz="2800" b="0"/>
              <a:t>Elastic potential energy can be stored in rubber bands, bungee chords, trampolines, springs, an arrow drawn into a bow, etc.</a:t>
            </a:r>
            <a:endParaRPr lang="en-US" sz="2400" b="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3443288" y="1728788"/>
            <a:ext cx="184150" cy="579437"/>
          </a:xfrm>
          <a:prstGeom prst="rect">
            <a:avLst/>
          </a:prstGeom>
          <a:noFill/>
          <a:ln w="9525">
            <a:noFill/>
            <a:miter lim="800000"/>
            <a:headEnd/>
            <a:tailEnd/>
          </a:ln>
          <a:effectLst/>
        </p:spPr>
        <p:txBody>
          <a:bodyPr wrap="none">
            <a:spAutoFit/>
          </a:bodyPr>
          <a:lstStyle/>
          <a:p>
            <a:endParaRPr lang="en-US"/>
          </a:p>
        </p:txBody>
      </p:sp>
      <p:sp>
        <p:nvSpPr>
          <p:cNvPr id="102405" name="Rectangle 5"/>
          <p:cNvSpPr>
            <a:spLocks noChangeArrowheads="1"/>
          </p:cNvSpPr>
          <p:nvPr/>
        </p:nvSpPr>
        <p:spPr bwMode="auto">
          <a:xfrm>
            <a:off x="1066800" y="1828800"/>
            <a:ext cx="7826375" cy="1917700"/>
          </a:xfrm>
          <a:prstGeom prst="rect">
            <a:avLst/>
          </a:prstGeom>
          <a:solidFill>
            <a:srgbClr val="33CCCC"/>
          </a:solidFill>
          <a:ln w="9525">
            <a:noFill/>
            <a:miter lim="800000"/>
            <a:headEnd/>
            <a:tailEnd/>
          </a:ln>
          <a:effectLst/>
        </p:spPr>
        <p:txBody>
          <a:bodyPr wrap="none">
            <a:spAutoFit/>
          </a:bodyPr>
          <a:lstStyle/>
          <a:p>
            <a:r>
              <a:rPr lang="en-US" sz="2400"/>
              <a:t>Gravitational Energy</a:t>
            </a:r>
            <a:r>
              <a:rPr lang="en-US" sz="2400" b="0"/>
              <a:t> is the energy of</a:t>
            </a:r>
          </a:p>
          <a:p>
            <a:r>
              <a:rPr lang="en-US" sz="2400" b="0"/>
              <a:t> position or place. A rock resting at the top </a:t>
            </a:r>
          </a:p>
          <a:p>
            <a:r>
              <a:rPr lang="en-US" sz="2400" b="0"/>
              <a:t>of a hill contains gravitational potential energy. </a:t>
            </a:r>
          </a:p>
          <a:p>
            <a:r>
              <a:rPr lang="en-US" sz="2400" b="0"/>
              <a:t>Hydropower, such as water in a reservoir behind</a:t>
            </a:r>
          </a:p>
          <a:p>
            <a:r>
              <a:rPr lang="en-US" sz="2400" b="0"/>
              <a:t>a dam, is an example of gravitational potential energy.</a:t>
            </a:r>
          </a:p>
        </p:txBody>
      </p:sp>
      <p:sp>
        <p:nvSpPr>
          <p:cNvPr id="102406" name="Rectangle 6"/>
          <p:cNvSpPr>
            <a:spLocks noChangeArrowheads="1"/>
          </p:cNvSpPr>
          <p:nvPr/>
        </p:nvSpPr>
        <p:spPr bwMode="auto">
          <a:xfrm>
            <a:off x="1557338" y="-12700"/>
            <a:ext cx="195262" cy="579438"/>
          </a:xfrm>
          <a:prstGeom prst="rect">
            <a:avLst/>
          </a:prstGeom>
          <a:noFill/>
          <a:ln w="9525">
            <a:noFill/>
            <a:miter lim="800000"/>
            <a:headEnd/>
            <a:tailEnd/>
          </a:ln>
          <a:effectLst/>
        </p:spPr>
        <p:txBody>
          <a:bodyPr>
            <a:spAutoFit/>
          </a:bodyPr>
          <a:lstStyle/>
          <a:p>
            <a:endParaRPr lang="en-US"/>
          </a:p>
        </p:txBody>
      </p:sp>
      <p:sp>
        <p:nvSpPr>
          <p:cNvPr id="102407" name="Rectangle 7"/>
          <p:cNvSpPr>
            <a:spLocks noChangeArrowheads="1"/>
          </p:cNvSpPr>
          <p:nvPr/>
        </p:nvSpPr>
        <p:spPr bwMode="auto">
          <a:xfrm>
            <a:off x="1981200" y="304800"/>
            <a:ext cx="6242050" cy="1066800"/>
          </a:xfrm>
          <a:prstGeom prst="rect">
            <a:avLst/>
          </a:prstGeom>
          <a:solidFill>
            <a:schemeClr val="folHlink"/>
          </a:solidFill>
          <a:ln w="9525">
            <a:noFill/>
            <a:miter lim="800000"/>
            <a:headEnd/>
            <a:tailEnd/>
          </a:ln>
          <a:effectLst/>
        </p:spPr>
        <p:txBody>
          <a:bodyPr>
            <a:spAutoFit/>
          </a:bodyPr>
          <a:lstStyle/>
          <a:p>
            <a:r>
              <a:rPr lang="en-US"/>
              <a:t>Gravitational Potential Energy </a:t>
            </a:r>
          </a:p>
          <a:p>
            <a:endParaRPr lang="en-US"/>
          </a:p>
        </p:txBody>
      </p:sp>
      <p:sp>
        <p:nvSpPr>
          <p:cNvPr id="102408" name="Rectangle 8"/>
          <p:cNvSpPr>
            <a:spLocks noChangeArrowheads="1"/>
          </p:cNvSpPr>
          <p:nvPr/>
        </p:nvSpPr>
        <p:spPr bwMode="auto">
          <a:xfrm>
            <a:off x="1347788" y="498475"/>
            <a:ext cx="184150" cy="579438"/>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295400" y="0"/>
            <a:ext cx="6778625" cy="579438"/>
          </a:xfrm>
          <a:prstGeom prst="rect">
            <a:avLst/>
          </a:prstGeom>
          <a:solidFill>
            <a:srgbClr val="000F0C"/>
          </a:solidFill>
          <a:ln w="9525">
            <a:noFill/>
            <a:miter lim="800000"/>
            <a:headEnd/>
            <a:tailEnd/>
          </a:ln>
          <a:effectLst/>
        </p:spPr>
        <p:txBody>
          <a:bodyPr wrap="none">
            <a:spAutoFit/>
          </a:bodyPr>
          <a:lstStyle/>
          <a:p>
            <a:r>
              <a:rPr lang="en-US">
                <a:solidFill>
                  <a:srgbClr val="FFFD0F"/>
                </a:solidFill>
              </a:rPr>
              <a:t>DIFFERENT FORMS OF ENERGY</a:t>
            </a:r>
            <a:endParaRPr lang="en-US"/>
          </a:p>
        </p:txBody>
      </p:sp>
      <p:sp>
        <p:nvSpPr>
          <p:cNvPr id="22531" name="Text Box 3"/>
          <p:cNvSpPr txBox="1">
            <a:spLocks noChangeArrowheads="1"/>
          </p:cNvSpPr>
          <p:nvPr/>
        </p:nvSpPr>
        <p:spPr bwMode="auto">
          <a:xfrm>
            <a:off x="304800" y="838200"/>
            <a:ext cx="8382000" cy="946150"/>
          </a:xfrm>
          <a:prstGeom prst="rect">
            <a:avLst/>
          </a:prstGeom>
          <a:solidFill>
            <a:srgbClr val="000F0C"/>
          </a:solidFill>
          <a:ln w="9525">
            <a:noFill/>
            <a:miter lim="800000"/>
            <a:headEnd/>
            <a:tailEnd/>
          </a:ln>
          <a:effectLst/>
        </p:spPr>
        <p:txBody>
          <a:bodyPr>
            <a:spAutoFit/>
          </a:bodyPr>
          <a:lstStyle/>
          <a:p>
            <a:pPr algn="ctr"/>
            <a:r>
              <a:rPr lang="en-US" sz="2800">
                <a:solidFill>
                  <a:schemeClr val="folHlink"/>
                </a:solidFill>
              </a:rPr>
              <a:t>Both potential &amp; kinetic energy come in many forms.  Six of the most common ones are:</a:t>
            </a:r>
          </a:p>
        </p:txBody>
      </p:sp>
      <p:pic>
        <p:nvPicPr>
          <p:cNvPr id="22532" name="Picture 4"/>
          <p:cNvPicPr>
            <a:picLocks noChangeAspect="1" noChangeArrowheads="1"/>
          </p:cNvPicPr>
          <p:nvPr/>
        </p:nvPicPr>
        <p:blipFill>
          <a:blip r:embed="rId3" cstate="print"/>
          <a:srcRect t="13655" b="24893"/>
          <a:stretch>
            <a:fillRect/>
          </a:stretch>
        </p:blipFill>
        <p:spPr bwMode="auto">
          <a:xfrm>
            <a:off x="5715000" y="2514600"/>
            <a:ext cx="990600" cy="685800"/>
          </a:xfrm>
          <a:prstGeom prst="rect">
            <a:avLst/>
          </a:prstGeom>
          <a:noFill/>
        </p:spPr>
      </p:pic>
      <p:pic>
        <p:nvPicPr>
          <p:cNvPr id="22533" name="Picture 5"/>
          <p:cNvPicPr>
            <a:picLocks noChangeAspect="1" noChangeArrowheads="1"/>
          </p:cNvPicPr>
          <p:nvPr/>
        </p:nvPicPr>
        <p:blipFill>
          <a:blip r:embed="rId4" cstate="print"/>
          <a:srcRect/>
          <a:stretch>
            <a:fillRect/>
          </a:stretch>
        </p:blipFill>
        <p:spPr bwMode="auto">
          <a:xfrm>
            <a:off x="6934200" y="2514600"/>
            <a:ext cx="1143000" cy="669925"/>
          </a:xfrm>
          <a:prstGeom prst="rect">
            <a:avLst/>
          </a:prstGeom>
          <a:noFill/>
        </p:spPr>
      </p:pic>
      <p:pic>
        <p:nvPicPr>
          <p:cNvPr id="22534" name="Picture 6"/>
          <p:cNvPicPr>
            <a:picLocks noChangeAspect="1" noChangeArrowheads="1"/>
          </p:cNvPicPr>
          <p:nvPr/>
        </p:nvPicPr>
        <p:blipFill>
          <a:blip r:embed="rId5" cstate="print"/>
          <a:srcRect b="6250"/>
          <a:stretch>
            <a:fillRect/>
          </a:stretch>
        </p:blipFill>
        <p:spPr bwMode="auto">
          <a:xfrm>
            <a:off x="8229600" y="2514600"/>
            <a:ext cx="914400" cy="703263"/>
          </a:xfrm>
          <a:prstGeom prst="rect">
            <a:avLst/>
          </a:prstGeom>
          <a:noFill/>
        </p:spPr>
      </p:pic>
      <p:pic>
        <p:nvPicPr>
          <p:cNvPr id="22536" name="Picture 8"/>
          <p:cNvPicPr>
            <a:picLocks noChangeAspect="1" noChangeArrowheads="1"/>
          </p:cNvPicPr>
          <p:nvPr/>
        </p:nvPicPr>
        <p:blipFill>
          <a:blip r:embed="rId6" cstate="print"/>
          <a:srcRect/>
          <a:stretch>
            <a:fillRect/>
          </a:stretch>
        </p:blipFill>
        <p:spPr bwMode="auto">
          <a:xfrm>
            <a:off x="8308975" y="3886200"/>
            <a:ext cx="835025" cy="914400"/>
          </a:xfrm>
          <a:prstGeom prst="rect">
            <a:avLst/>
          </a:prstGeom>
          <a:noFill/>
        </p:spPr>
      </p:pic>
      <p:pic>
        <p:nvPicPr>
          <p:cNvPr id="22538" name="Picture 10"/>
          <p:cNvPicPr>
            <a:picLocks noChangeAspect="1" noChangeArrowheads="1"/>
          </p:cNvPicPr>
          <p:nvPr/>
        </p:nvPicPr>
        <p:blipFill>
          <a:blip r:embed="rId7" cstate="print"/>
          <a:srcRect/>
          <a:stretch>
            <a:fillRect/>
          </a:stretch>
        </p:blipFill>
        <p:spPr bwMode="auto">
          <a:xfrm>
            <a:off x="5867400" y="5715000"/>
            <a:ext cx="1143000" cy="800100"/>
          </a:xfrm>
          <a:prstGeom prst="rect">
            <a:avLst/>
          </a:prstGeom>
          <a:noFill/>
        </p:spPr>
      </p:pic>
      <p:pic>
        <p:nvPicPr>
          <p:cNvPr id="22539" name="Picture 11"/>
          <p:cNvPicPr>
            <a:picLocks noChangeAspect="1" noChangeArrowheads="1"/>
          </p:cNvPicPr>
          <p:nvPr/>
        </p:nvPicPr>
        <p:blipFill>
          <a:blip r:embed="rId8" cstate="print"/>
          <a:srcRect/>
          <a:stretch>
            <a:fillRect/>
          </a:stretch>
        </p:blipFill>
        <p:spPr bwMode="auto">
          <a:xfrm>
            <a:off x="7086600" y="5638800"/>
            <a:ext cx="1098550" cy="860425"/>
          </a:xfrm>
          <a:prstGeom prst="rect">
            <a:avLst/>
          </a:prstGeom>
          <a:noFill/>
        </p:spPr>
      </p:pic>
      <p:sp>
        <p:nvSpPr>
          <p:cNvPr id="22541" name="Text Box 13"/>
          <p:cNvSpPr txBox="1">
            <a:spLocks noChangeArrowheads="1"/>
          </p:cNvSpPr>
          <p:nvPr/>
        </p:nvSpPr>
        <p:spPr bwMode="auto">
          <a:xfrm>
            <a:off x="0" y="2133600"/>
            <a:ext cx="5349875" cy="946150"/>
          </a:xfrm>
          <a:prstGeom prst="rect">
            <a:avLst/>
          </a:prstGeom>
          <a:solidFill>
            <a:srgbClr val="000F0C"/>
          </a:solidFill>
          <a:ln w="9525">
            <a:noFill/>
            <a:miter lim="800000"/>
            <a:headEnd/>
            <a:tailEnd/>
          </a:ln>
          <a:effectLst/>
        </p:spPr>
        <p:txBody>
          <a:bodyPr>
            <a:spAutoFit/>
          </a:bodyPr>
          <a:lstStyle/>
          <a:p>
            <a:pPr algn="ctr"/>
            <a:r>
              <a:rPr lang="en-US" sz="2800" u="sng">
                <a:solidFill>
                  <a:srgbClr val="376DFF"/>
                </a:solidFill>
              </a:rPr>
              <a:t>MECHANICAL ENERGY</a:t>
            </a:r>
            <a:endParaRPr lang="en-US" sz="2800">
              <a:solidFill>
                <a:srgbClr val="376DFF"/>
              </a:solidFill>
            </a:endParaRPr>
          </a:p>
          <a:p>
            <a:pPr algn="ctr"/>
            <a:r>
              <a:rPr lang="en-US" sz="2800">
                <a:solidFill>
                  <a:srgbClr val="376DFF"/>
                </a:solidFill>
              </a:rPr>
              <a:t>Energy of moving parts</a:t>
            </a:r>
          </a:p>
        </p:txBody>
      </p:sp>
      <p:sp>
        <p:nvSpPr>
          <p:cNvPr id="22542" name="Text Box 14"/>
          <p:cNvSpPr txBox="1">
            <a:spLocks noChangeArrowheads="1"/>
          </p:cNvSpPr>
          <p:nvPr/>
        </p:nvSpPr>
        <p:spPr bwMode="auto">
          <a:xfrm>
            <a:off x="0" y="3429000"/>
            <a:ext cx="6400800" cy="954107"/>
          </a:xfrm>
          <a:prstGeom prst="rect">
            <a:avLst/>
          </a:prstGeom>
          <a:solidFill>
            <a:srgbClr val="000F0C"/>
          </a:solidFill>
          <a:ln w="9525">
            <a:noFill/>
            <a:miter lim="800000"/>
            <a:headEnd/>
            <a:tailEnd/>
          </a:ln>
          <a:effectLst/>
        </p:spPr>
        <p:txBody>
          <a:bodyPr>
            <a:spAutoFit/>
          </a:bodyPr>
          <a:lstStyle/>
          <a:p>
            <a:pPr algn="ctr"/>
            <a:r>
              <a:rPr lang="en-US" sz="2800" u="sng" dirty="0">
                <a:solidFill>
                  <a:srgbClr val="E70C00"/>
                </a:solidFill>
              </a:rPr>
              <a:t>THERMAL (HEAT) ENERGY</a:t>
            </a:r>
          </a:p>
          <a:p>
            <a:pPr algn="ctr"/>
            <a:r>
              <a:rPr lang="en-US" sz="2800" dirty="0">
                <a:solidFill>
                  <a:srgbClr val="E70C00"/>
                </a:solidFill>
              </a:rPr>
              <a:t>Energy of the </a:t>
            </a:r>
            <a:r>
              <a:rPr lang="en-US" sz="2800" dirty="0" smtClean="0">
                <a:solidFill>
                  <a:srgbClr val="E70C00"/>
                </a:solidFill>
              </a:rPr>
              <a:t> heat IN </a:t>
            </a:r>
            <a:r>
              <a:rPr lang="en-US" sz="2800" dirty="0">
                <a:solidFill>
                  <a:srgbClr val="E70C00"/>
                </a:solidFill>
              </a:rPr>
              <a:t>an object</a:t>
            </a:r>
          </a:p>
        </p:txBody>
      </p:sp>
      <p:sp>
        <p:nvSpPr>
          <p:cNvPr id="22543" name="Text Box 15"/>
          <p:cNvSpPr txBox="1">
            <a:spLocks noChangeArrowheads="1"/>
          </p:cNvSpPr>
          <p:nvPr/>
        </p:nvSpPr>
        <p:spPr bwMode="auto">
          <a:xfrm>
            <a:off x="381000" y="4800600"/>
            <a:ext cx="5349875" cy="1815882"/>
          </a:xfrm>
          <a:prstGeom prst="rect">
            <a:avLst/>
          </a:prstGeom>
          <a:solidFill>
            <a:srgbClr val="000F0C"/>
          </a:solidFill>
          <a:ln w="9525">
            <a:noFill/>
            <a:miter lim="800000"/>
            <a:headEnd/>
            <a:tailEnd/>
          </a:ln>
          <a:effectLst/>
        </p:spPr>
        <p:txBody>
          <a:bodyPr wrap="square">
            <a:spAutoFit/>
          </a:bodyPr>
          <a:lstStyle/>
          <a:p>
            <a:pPr algn="ctr"/>
            <a:r>
              <a:rPr lang="en-US" sz="2800" u="sng" dirty="0">
                <a:solidFill>
                  <a:srgbClr val="0FD800"/>
                </a:solidFill>
              </a:rPr>
              <a:t>CHEMICAL ENERGY</a:t>
            </a:r>
          </a:p>
          <a:p>
            <a:pPr algn="ctr"/>
            <a:r>
              <a:rPr lang="en-US" sz="2800" dirty="0">
                <a:solidFill>
                  <a:srgbClr val="0FD800"/>
                </a:solidFill>
              </a:rPr>
              <a:t>Energy in chemical bonds of food, </a:t>
            </a:r>
            <a:r>
              <a:rPr lang="en-US" sz="2800" dirty="0" smtClean="0">
                <a:solidFill>
                  <a:srgbClr val="0FD800"/>
                </a:solidFill>
              </a:rPr>
              <a:t>gas, batteries</a:t>
            </a:r>
            <a:r>
              <a:rPr lang="en-US" sz="2800" dirty="0">
                <a:solidFill>
                  <a:srgbClr val="0FD800"/>
                </a:solidFill>
              </a:rPr>
              <a:t>, </a:t>
            </a:r>
            <a:r>
              <a:rPr lang="en-US" sz="2800" dirty="0" smtClean="0">
                <a:solidFill>
                  <a:srgbClr val="0FD800"/>
                </a:solidFill>
              </a:rPr>
              <a:t>burning wood etc</a:t>
            </a:r>
            <a:r>
              <a:rPr lang="en-US" sz="2800" dirty="0">
                <a:solidFill>
                  <a:srgbClr val="0FD800"/>
                </a:solidFill>
              </a:rPr>
              <a:t>.</a:t>
            </a:r>
          </a:p>
        </p:txBody>
      </p:sp>
      <p:pic>
        <p:nvPicPr>
          <p:cNvPr id="22545" name="Picture 17"/>
          <p:cNvPicPr>
            <a:picLocks noChangeAspect="1" noChangeArrowheads="1"/>
          </p:cNvPicPr>
          <p:nvPr/>
        </p:nvPicPr>
        <p:blipFill>
          <a:blip r:embed="rId9" cstate="print"/>
          <a:srcRect/>
          <a:stretch>
            <a:fillRect/>
          </a:stretch>
        </p:blipFill>
        <p:spPr bwMode="auto">
          <a:xfrm>
            <a:off x="6553200" y="3733800"/>
            <a:ext cx="857250" cy="1073150"/>
          </a:xfrm>
          <a:prstGeom prst="rect">
            <a:avLst/>
          </a:prstGeom>
          <a:noFill/>
        </p:spPr>
      </p:pic>
      <p:pic>
        <p:nvPicPr>
          <p:cNvPr id="22546" name="Picture 18"/>
          <p:cNvPicPr>
            <a:picLocks noChangeAspect="1" noChangeArrowheads="1"/>
          </p:cNvPicPr>
          <p:nvPr/>
        </p:nvPicPr>
        <p:blipFill>
          <a:blip r:embed="rId10" cstate="print"/>
          <a:srcRect/>
          <a:stretch>
            <a:fillRect/>
          </a:stretch>
        </p:blipFill>
        <p:spPr bwMode="auto">
          <a:xfrm>
            <a:off x="8382000" y="5562600"/>
            <a:ext cx="481013" cy="973138"/>
          </a:xfrm>
          <a:prstGeom prst="rect">
            <a:avLst/>
          </a:prstGeom>
          <a:noFill/>
        </p:spPr>
      </p:pic>
      <p:sp>
        <p:nvSpPr>
          <p:cNvPr id="22547" name="Rectangle 19"/>
          <p:cNvSpPr>
            <a:spLocks noChangeArrowheads="1"/>
          </p:cNvSpPr>
          <p:nvPr/>
        </p:nvSpPr>
        <p:spPr bwMode="auto">
          <a:xfrm>
            <a:off x="7467600" y="3886200"/>
            <a:ext cx="685800" cy="914400"/>
          </a:xfrm>
          <a:prstGeom prst="rect">
            <a:avLst/>
          </a:prstGeom>
          <a:solidFill>
            <a:schemeClr val="tx2"/>
          </a:solidFill>
          <a:ln w="9525">
            <a:solidFill>
              <a:schemeClr val="tx1"/>
            </a:solidFill>
            <a:miter lim="800000"/>
            <a:headEnd/>
            <a:tailEnd/>
          </a:ln>
          <a:effectLst/>
        </p:spPr>
        <p:txBody>
          <a:bodyPr wrap="none" anchor="ctr"/>
          <a:lstStyle/>
          <a:p>
            <a:endParaRPr lang="en-US"/>
          </a:p>
        </p:txBody>
      </p:sp>
      <p:pic>
        <p:nvPicPr>
          <p:cNvPr id="22548" name="Picture 20"/>
          <p:cNvPicPr>
            <a:picLocks noChangeAspect="1" noChangeArrowheads="1"/>
          </p:cNvPicPr>
          <p:nvPr/>
        </p:nvPicPr>
        <p:blipFill>
          <a:blip r:embed="rId11" cstate="print"/>
          <a:srcRect/>
          <a:stretch>
            <a:fillRect/>
          </a:stretch>
        </p:blipFill>
        <p:spPr bwMode="auto">
          <a:xfrm>
            <a:off x="7467600" y="3886200"/>
            <a:ext cx="647700" cy="819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dissolve">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 calcmode="lin" valueType="num">
                                      <p:cBhvr>
                                        <p:cTn id="12" dur="1000" fill="hold"/>
                                        <p:tgtEl>
                                          <p:spTgt spid="22541"/>
                                        </p:tgtEl>
                                        <p:attrNameLst>
                                          <p:attrName>ppt_w</p:attrName>
                                        </p:attrNameLst>
                                      </p:cBhvr>
                                      <p:tavLst>
                                        <p:tav tm="0">
                                          <p:val>
                                            <p:fltVal val="0"/>
                                          </p:val>
                                        </p:tav>
                                        <p:tav tm="100000">
                                          <p:val>
                                            <p:strVal val="#ppt_w"/>
                                          </p:val>
                                        </p:tav>
                                      </p:tavLst>
                                    </p:anim>
                                    <p:anim calcmode="lin" valueType="num">
                                      <p:cBhvr>
                                        <p:cTn id="13" dur="1000" fill="hold"/>
                                        <p:tgtEl>
                                          <p:spTgt spid="22541"/>
                                        </p:tgtEl>
                                        <p:attrNameLst>
                                          <p:attrName>ppt_h</p:attrName>
                                        </p:attrNameLst>
                                      </p:cBhvr>
                                      <p:tavLst>
                                        <p:tav tm="0">
                                          <p:val>
                                            <p:fltVal val="0"/>
                                          </p:val>
                                        </p:tav>
                                        <p:tav tm="100000">
                                          <p:val>
                                            <p:strVal val="#ppt_h"/>
                                          </p:val>
                                        </p:tav>
                                      </p:tavLst>
                                    </p:anim>
                                    <p:anim calcmode="lin" valueType="num">
                                      <p:cBhvr>
                                        <p:cTn id="14" dur="1000" fill="hold"/>
                                        <p:tgtEl>
                                          <p:spTgt spid="2254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dissolve">
                                      <p:cBhvr>
                                        <p:cTn id="20" dur="500"/>
                                        <p:tgtEl>
                                          <p:spTgt spid="22532"/>
                                        </p:tgtEl>
                                      </p:cBhvr>
                                    </p:animEffect>
                                  </p:childTnLst>
                                </p:cTn>
                              </p:par>
                            </p:childTnLst>
                          </p:cTn>
                        </p:par>
                        <p:par>
                          <p:cTn id="21" fill="hold">
                            <p:stCondLst>
                              <p:cond delay="500"/>
                            </p:stCondLst>
                            <p:childTnLst>
                              <p:par>
                                <p:cTn id="22" presetID="9" presetClass="entr" presetSubtype="0" fill="hold" nodeType="afterEffect">
                                  <p:stCondLst>
                                    <p:cond delay="500"/>
                                  </p:stCondLst>
                                  <p:childTnLst>
                                    <p:set>
                                      <p:cBhvr>
                                        <p:cTn id="23" dur="1" fill="hold">
                                          <p:stCondLst>
                                            <p:cond delay="0"/>
                                          </p:stCondLst>
                                        </p:cTn>
                                        <p:tgtEl>
                                          <p:spTgt spid="22533"/>
                                        </p:tgtEl>
                                        <p:attrNameLst>
                                          <p:attrName>style.visibility</p:attrName>
                                        </p:attrNameLst>
                                      </p:cBhvr>
                                      <p:to>
                                        <p:strVal val="visible"/>
                                      </p:to>
                                    </p:set>
                                    <p:animEffect transition="in" filter="dissolve">
                                      <p:cBhvr>
                                        <p:cTn id="24" dur="500"/>
                                        <p:tgtEl>
                                          <p:spTgt spid="22533"/>
                                        </p:tgtEl>
                                      </p:cBhvr>
                                    </p:animEffect>
                                  </p:childTnLst>
                                </p:cTn>
                              </p:par>
                            </p:childTnLst>
                          </p:cTn>
                        </p:par>
                        <p:par>
                          <p:cTn id="25" fill="hold">
                            <p:stCondLst>
                              <p:cond delay="1500"/>
                            </p:stCondLst>
                            <p:childTnLst>
                              <p:par>
                                <p:cTn id="26" presetID="9" presetClass="entr" presetSubtype="0" fill="hold" nodeType="afterEffect">
                                  <p:stCondLst>
                                    <p:cond delay="500"/>
                                  </p:stCondLst>
                                  <p:childTnLst>
                                    <p:set>
                                      <p:cBhvr>
                                        <p:cTn id="27" dur="1" fill="hold">
                                          <p:stCondLst>
                                            <p:cond delay="0"/>
                                          </p:stCondLst>
                                        </p:cTn>
                                        <p:tgtEl>
                                          <p:spTgt spid="22534"/>
                                        </p:tgtEl>
                                        <p:attrNameLst>
                                          <p:attrName>style.visibility</p:attrName>
                                        </p:attrNameLst>
                                      </p:cBhvr>
                                      <p:to>
                                        <p:strVal val="visible"/>
                                      </p:to>
                                    </p:set>
                                    <p:animEffect transition="in" filter="dissolve">
                                      <p:cBhvr>
                                        <p:cTn id="28" dur="500"/>
                                        <p:tgtEl>
                                          <p:spTgt spid="22534"/>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22542"/>
                                        </p:tgtEl>
                                        <p:attrNameLst>
                                          <p:attrName>style.visibility</p:attrName>
                                        </p:attrNameLst>
                                      </p:cBhvr>
                                      <p:to>
                                        <p:strVal val="visible"/>
                                      </p:to>
                                    </p:set>
                                    <p:anim calcmode="lin" valueType="num">
                                      <p:cBhvr>
                                        <p:cTn id="33" dur="1000" fill="hold"/>
                                        <p:tgtEl>
                                          <p:spTgt spid="22542"/>
                                        </p:tgtEl>
                                        <p:attrNameLst>
                                          <p:attrName>ppt_w</p:attrName>
                                        </p:attrNameLst>
                                      </p:cBhvr>
                                      <p:tavLst>
                                        <p:tav tm="0">
                                          <p:val>
                                            <p:fltVal val="0"/>
                                          </p:val>
                                        </p:tav>
                                        <p:tav tm="100000">
                                          <p:val>
                                            <p:strVal val="#ppt_w"/>
                                          </p:val>
                                        </p:tav>
                                      </p:tavLst>
                                    </p:anim>
                                    <p:anim calcmode="lin" valueType="num">
                                      <p:cBhvr>
                                        <p:cTn id="34" dur="1000" fill="hold"/>
                                        <p:tgtEl>
                                          <p:spTgt spid="22542"/>
                                        </p:tgtEl>
                                        <p:attrNameLst>
                                          <p:attrName>ppt_h</p:attrName>
                                        </p:attrNameLst>
                                      </p:cBhvr>
                                      <p:tavLst>
                                        <p:tav tm="0">
                                          <p:val>
                                            <p:fltVal val="0"/>
                                          </p:val>
                                        </p:tav>
                                        <p:tav tm="100000">
                                          <p:val>
                                            <p:strVal val="#ppt_h"/>
                                          </p:val>
                                        </p:tav>
                                      </p:tavLst>
                                    </p:anim>
                                    <p:anim calcmode="lin" valueType="num">
                                      <p:cBhvr>
                                        <p:cTn id="35" dur="1000" fill="hold"/>
                                        <p:tgtEl>
                                          <p:spTgt spid="2254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2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2545"/>
                                        </p:tgtEl>
                                        <p:attrNameLst>
                                          <p:attrName>style.visibility</p:attrName>
                                        </p:attrNameLst>
                                      </p:cBhvr>
                                      <p:to>
                                        <p:strVal val="visible"/>
                                      </p:to>
                                    </p:set>
                                    <p:animEffect transition="in" filter="dissolve">
                                      <p:cBhvr>
                                        <p:cTn id="41" dur="500"/>
                                        <p:tgtEl>
                                          <p:spTgt spid="22545"/>
                                        </p:tgtEl>
                                      </p:cBhvr>
                                    </p:animEffect>
                                  </p:childTnLst>
                                </p:cTn>
                              </p:par>
                            </p:childTnLst>
                          </p:cTn>
                        </p:par>
                        <p:par>
                          <p:cTn id="42" fill="hold">
                            <p:stCondLst>
                              <p:cond delay="500"/>
                            </p:stCondLst>
                            <p:childTnLst>
                              <p:par>
                                <p:cTn id="43" presetID="9" presetClass="entr" presetSubtype="0" fill="hold" nodeType="afterEffect">
                                  <p:stCondLst>
                                    <p:cond delay="500"/>
                                  </p:stCondLst>
                                  <p:childTnLst>
                                    <p:set>
                                      <p:cBhvr>
                                        <p:cTn id="44" dur="1" fill="hold">
                                          <p:stCondLst>
                                            <p:cond delay="0"/>
                                          </p:stCondLst>
                                        </p:cTn>
                                        <p:tgtEl>
                                          <p:spTgt spid="22548"/>
                                        </p:tgtEl>
                                        <p:attrNameLst>
                                          <p:attrName>style.visibility</p:attrName>
                                        </p:attrNameLst>
                                      </p:cBhvr>
                                      <p:to>
                                        <p:strVal val="visible"/>
                                      </p:to>
                                    </p:set>
                                    <p:animEffect transition="in" filter="dissolve">
                                      <p:cBhvr>
                                        <p:cTn id="45" dur="500"/>
                                        <p:tgtEl>
                                          <p:spTgt spid="22548"/>
                                        </p:tgtEl>
                                      </p:cBhvr>
                                    </p:animEffect>
                                  </p:childTnLst>
                                </p:cTn>
                              </p:par>
                            </p:childTnLst>
                          </p:cTn>
                        </p:par>
                        <p:par>
                          <p:cTn id="46" fill="hold">
                            <p:stCondLst>
                              <p:cond delay="1500"/>
                            </p:stCondLst>
                            <p:childTnLst>
                              <p:par>
                                <p:cTn id="47" presetID="9" presetClass="entr" presetSubtype="0" fill="hold" nodeType="afterEffect">
                                  <p:stCondLst>
                                    <p:cond delay="500"/>
                                  </p:stCondLst>
                                  <p:childTnLst>
                                    <p:set>
                                      <p:cBhvr>
                                        <p:cTn id="48" dur="1" fill="hold">
                                          <p:stCondLst>
                                            <p:cond delay="0"/>
                                          </p:stCondLst>
                                        </p:cTn>
                                        <p:tgtEl>
                                          <p:spTgt spid="22536"/>
                                        </p:tgtEl>
                                        <p:attrNameLst>
                                          <p:attrName>style.visibility</p:attrName>
                                        </p:attrNameLst>
                                      </p:cBhvr>
                                      <p:to>
                                        <p:strVal val="visible"/>
                                      </p:to>
                                    </p:set>
                                    <p:animEffect transition="in" filter="dissolve">
                                      <p:cBhvr>
                                        <p:cTn id="49" dur="500"/>
                                        <p:tgtEl>
                                          <p:spTgt spid="22536"/>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22543"/>
                                        </p:tgtEl>
                                        <p:attrNameLst>
                                          <p:attrName>style.visibility</p:attrName>
                                        </p:attrNameLst>
                                      </p:cBhvr>
                                      <p:to>
                                        <p:strVal val="visible"/>
                                      </p:to>
                                    </p:set>
                                    <p:anim calcmode="lin" valueType="num">
                                      <p:cBhvr>
                                        <p:cTn id="54" dur="1000" fill="hold"/>
                                        <p:tgtEl>
                                          <p:spTgt spid="22543"/>
                                        </p:tgtEl>
                                        <p:attrNameLst>
                                          <p:attrName>ppt_w</p:attrName>
                                        </p:attrNameLst>
                                      </p:cBhvr>
                                      <p:tavLst>
                                        <p:tav tm="0">
                                          <p:val>
                                            <p:fltVal val="0"/>
                                          </p:val>
                                        </p:tav>
                                        <p:tav tm="100000">
                                          <p:val>
                                            <p:strVal val="#ppt_w"/>
                                          </p:val>
                                        </p:tav>
                                      </p:tavLst>
                                    </p:anim>
                                    <p:anim calcmode="lin" valueType="num">
                                      <p:cBhvr>
                                        <p:cTn id="55" dur="1000" fill="hold"/>
                                        <p:tgtEl>
                                          <p:spTgt spid="22543"/>
                                        </p:tgtEl>
                                        <p:attrNameLst>
                                          <p:attrName>ppt_h</p:attrName>
                                        </p:attrNameLst>
                                      </p:cBhvr>
                                      <p:tavLst>
                                        <p:tav tm="0">
                                          <p:val>
                                            <p:fltVal val="0"/>
                                          </p:val>
                                        </p:tav>
                                        <p:tav tm="100000">
                                          <p:val>
                                            <p:strVal val="#ppt_h"/>
                                          </p:val>
                                        </p:tav>
                                      </p:tavLst>
                                    </p:anim>
                                    <p:anim calcmode="lin" valueType="num">
                                      <p:cBhvr>
                                        <p:cTn id="56" dur="1000" fill="hold"/>
                                        <p:tgtEl>
                                          <p:spTgt spid="22543"/>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25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2538"/>
                                        </p:tgtEl>
                                        <p:attrNameLst>
                                          <p:attrName>style.visibility</p:attrName>
                                        </p:attrNameLst>
                                      </p:cBhvr>
                                      <p:to>
                                        <p:strVal val="visible"/>
                                      </p:to>
                                    </p:set>
                                    <p:animEffect transition="in" filter="dissolve">
                                      <p:cBhvr>
                                        <p:cTn id="62" dur="500"/>
                                        <p:tgtEl>
                                          <p:spTgt spid="22538"/>
                                        </p:tgtEl>
                                      </p:cBhvr>
                                    </p:animEffect>
                                  </p:childTnLst>
                                </p:cTn>
                              </p:par>
                            </p:childTnLst>
                          </p:cTn>
                        </p:par>
                        <p:par>
                          <p:cTn id="63" fill="hold">
                            <p:stCondLst>
                              <p:cond delay="500"/>
                            </p:stCondLst>
                            <p:childTnLst>
                              <p:par>
                                <p:cTn id="64" presetID="9" presetClass="entr" presetSubtype="0" fill="hold" nodeType="afterEffect">
                                  <p:stCondLst>
                                    <p:cond delay="500"/>
                                  </p:stCondLst>
                                  <p:childTnLst>
                                    <p:set>
                                      <p:cBhvr>
                                        <p:cTn id="65" dur="1" fill="hold">
                                          <p:stCondLst>
                                            <p:cond delay="0"/>
                                          </p:stCondLst>
                                        </p:cTn>
                                        <p:tgtEl>
                                          <p:spTgt spid="22539"/>
                                        </p:tgtEl>
                                        <p:attrNameLst>
                                          <p:attrName>style.visibility</p:attrName>
                                        </p:attrNameLst>
                                      </p:cBhvr>
                                      <p:to>
                                        <p:strVal val="visible"/>
                                      </p:to>
                                    </p:set>
                                    <p:animEffect transition="in" filter="dissolve">
                                      <p:cBhvr>
                                        <p:cTn id="66" dur="500"/>
                                        <p:tgtEl>
                                          <p:spTgt spid="22539"/>
                                        </p:tgtEl>
                                      </p:cBhvr>
                                    </p:animEffect>
                                  </p:childTnLst>
                                </p:cTn>
                              </p:par>
                            </p:childTnLst>
                          </p:cTn>
                        </p:par>
                        <p:par>
                          <p:cTn id="67" fill="hold">
                            <p:stCondLst>
                              <p:cond delay="1500"/>
                            </p:stCondLst>
                            <p:childTnLst>
                              <p:par>
                                <p:cTn id="68" presetID="9" presetClass="entr" presetSubtype="0" fill="hold" nodeType="afterEffect">
                                  <p:stCondLst>
                                    <p:cond delay="500"/>
                                  </p:stCondLst>
                                  <p:childTnLst>
                                    <p:set>
                                      <p:cBhvr>
                                        <p:cTn id="69" dur="1" fill="hold">
                                          <p:stCondLst>
                                            <p:cond delay="0"/>
                                          </p:stCondLst>
                                        </p:cTn>
                                        <p:tgtEl>
                                          <p:spTgt spid="22546"/>
                                        </p:tgtEl>
                                        <p:attrNameLst>
                                          <p:attrName>style.visibility</p:attrName>
                                        </p:attrNameLst>
                                      </p:cBhvr>
                                      <p:to>
                                        <p:strVal val="visible"/>
                                      </p:to>
                                    </p:set>
                                    <p:animEffect transition="in" filter="dissolve">
                                      <p:cBhvr>
                                        <p:cTn id="70" dur="500"/>
                                        <p:tgtEl>
                                          <p:spTgt spid="22546"/>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autoUpdateAnimBg="0"/>
      <p:bldP spid="22541" grpId="0" animBg="1" autoUpdateAnimBg="0"/>
      <p:bldP spid="22542" grpId="0" animBg="1" autoUpdateAnimBg="0"/>
      <p:bldP spid="22543" grpId="0" animBg="1" autoUpdateAnimBg="0"/>
      <p:bldP spid="225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325" y="0"/>
            <a:ext cx="9082088" cy="579438"/>
          </a:xfrm>
          <a:prstGeom prst="rect">
            <a:avLst/>
          </a:prstGeom>
          <a:solidFill>
            <a:srgbClr val="000F0C"/>
          </a:solidFill>
          <a:ln w="9525">
            <a:noFill/>
            <a:miter lim="800000"/>
            <a:headEnd/>
            <a:tailEnd/>
          </a:ln>
          <a:effectLst/>
        </p:spPr>
        <p:txBody>
          <a:bodyPr wrap="none">
            <a:spAutoFit/>
          </a:bodyPr>
          <a:lstStyle/>
          <a:p>
            <a:r>
              <a:rPr lang="en-US">
                <a:solidFill>
                  <a:srgbClr val="FFFD0F"/>
                </a:solidFill>
              </a:rPr>
              <a:t>DIFFERENT FORMS OF ENERGY (continued)</a:t>
            </a:r>
            <a:endParaRPr lang="en-US"/>
          </a:p>
        </p:txBody>
      </p:sp>
      <p:sp>
        <p:nvSpPr>
          <p:cNvPr id="25611" name="Text Box 11"/>
          <p:cNvSpPr txBox="1">
            <a:spLocks noChangeArrowheads="1"/>
          </p:cNvSpPr>
          <p:nvPr/>
        </p:nvSpPr>
        <p:spPr bwMode="auto">
          <a:xfrm>
            <a:off x="0" y="990600"/>
            <a:ext cx="5029200" cy="946150"/>
          </a:xfrm>
          <a:prstGeom prst="rect">
            <a:avLst/>
          </a:prstGeom>
          <a:solidFill>
            <a:srgbClr val="000F0C"/>
          </a:solidFill>
          <a:ln w="9525">
            <a:noFill/>
            <a:miter lim="800000"/>
            <a:headEnd/>
            <a:tailEnd/>
          </a:ln>
          <a:effectLst/>
        </p:spPr>
        <p:txBody>
          <a:bodyPr>
            <a:spAutoFit/>
          </a:bodyPr>
          <a:lstStyle/>
          <a:p>
            <a:pPr algn="ctr"/>
            <a:r>
              <a:rPr lang="en-US" sz="2800" u="sng">
                <a:solidFill>
                  <a:schemeClr val="folHlink"/>
                </a:solidFill>
              </a:rPr>
              <a:t>ELECTRICAL ENERGY</a:t>
            </a:r>
          </a:p>
          <a:p>
            <a:pPr algn="ctr"/>
            <a:r>
              <a:rPr lang="en-US" sz="2800">
                <a:solidFill>
                  <a:schemeClr val="folHlink"/>
                </a:solidFill>
              </a:rPr>
              <a:t>Moving electrical charges</a:t>
            </a:r>
            <a:endParaRPr lang="en-US" sz="2800" u="sng">
              <a:solidFill>
                <a:srgbClr val="376DFF"/>
              </a:solidFill>
            </a:endParaRPr>
          </a:p>
        </p:txBody>
      </p:sp>
      <p:sp>
        <p:nvSpPr>
          <p:cNvPr id="25612" name="Text Box 12"/>
          <p:cNvSpPr txBox="1">
            <a:spLocks noChangeArrowheads="1"/>
          </p:cNvSpPr>
          <p:nvPr/>
        </p:nvSpPr>
        <p:spPr bwMode="auto">
          <a:xfrm>
            <a:off x="0" y="2667000"/>
            <a:ext cx="6400800" cy="946150"/>
          </a:xfrm>
          <a:prstGeom prst="rect">
            <a:avLst/>
          </a:prstGeom>
          <a:solidFill>
            <a:srgbClr val="000F0C"/>
          </a:solidFill>
          <a:ln w="9525">
            <a:noFill/>
            <a:miter lim="800000"/>
            <a:headEnd/>
            <a:tailEnd/>
          </a:ln>
          <a:effectLst/>
        </p:spPr>
        <p:txBody>
          <a:bodyPr>
            <a:spAutoFit/>
          </a:bodyPr>
          <a:lstStyle/>
          <a:p>
            <a:pPr algn="ctr"/>
            <a:r>
              <a:rPr lang="en-US" sz="2800" u="sng" dirty="0">
                <a:solidFill>
                  <a:srgbClr val="FFFD0F"/>
                </a:solidFill>
              </a:rPr>
              <a:t>ELECTROMAGNETIC ENERGY</a:t>
            </a:r>
          </a:p>
          <a:p>
            <a:pPr algn="ctr"/>
            <a:r>
              <a:rPr lang="en-US" sz="2800" dirty="0">
                <a:solidFill>
                  <a:srgbClr val="FFFD0F"/>
                </a:solidFill>
              </a:rPr>
              <a:t>Light </a:t>
            </a:r>
            <a:r>
              <a:rPr lang="en-US" sz="2800" dirty="0" smtClean="0">
                <a:solidFill>
                  <a:srgbClr val="FFFD0F"/>
                </a:solidFill>
              </a:rPr>
              <a:t>energy, X-rays, radio waves</a:t>
            </a:r>
            <a:endParaRPr lang="en-US" sz="2800" dirty="0">
              <a:solidFill>
                <a:srgbClr val="FFFD0F"/>
              </a:solidFill>
            </a:endParaRPr>
          </a:p>
        </p:txBody>
      </p:sp>
      <p:sp>
        <p:nvSpPr>
          <p:cNvPr id="25613" name="Text Box 13"/>
          <p:cNvSpPr txBox="1">
            <a:spLocks noChangeArrowheads="1"/>
          </p:cNvSpPr>
          <p:nvPr/>
        </p:nvSpPr>
        <p:spPr bwMode="auto">
          <a:xfrm>
            <a:off x="0" y="4038600"/>
            <a:ext cx="5349875" cy="2677656"/>
          </a:xfrm>
          <a:prstGeom prst="rect">
            <a:avLst/>
          </a:prstGeom>
          <a:solidFill>
            <a:srgbClr val="000F0C"/>
          </a:solidFill>
          <a:ln w="9525">
            <a:noFill/>
            <a:miter lim="800000"/>
            <a:headEnd/>
            <a:tailEnd/>
          </a:ln>
          <a:effectLst/>
        </p:spPr>
        <p:txBody>
          <a:bodyPr wrap="square">
            <a:spAutoFit/>
          </a:bodyPr>
          <a:lstStyle/>
          <a:p>
            <a:pPr algn="ctr"/>
            <a:r>
              <a:rPr lang="en-US" sz="2800" u="sng" dirty="0">
                <a:solidFill>
                  <a:srgbClr val="0FD800"/>
                </a:solidFill>
              </a:rPr>
              <a:t>NUCLEAR ENERGY</a:t>
            </a:r>
          </a:p>
          <a:p>
            <a:pPr algn="ctr"/>
            <a:r>
              <a:rPr lang="en-US" sz="2800" dirty="0">
                <a:solidFill>
                  <a:srgbClr val="0FD800"/>
                </a:solidFill>
              </a:rPr>
              <a:t>Stored in the nucleus of an atom &amp; released when atoms are split or joined </a:t>
            </a:r>
            <a:r>
              <a:rPr lang="en-US" sz="2800" dirty="0" smtClean="0">
                <a:solidFill>
                  <a:srgbClr val="0FD800"/>
                </a:solidFill>
              </a:rPr>
              <a:t>together, nuclear reactors, atomic bombs, stars, sun</a:t>
            </a:r>
            <a:endParaRPr lang="en-US" sz="2800" dirty="0">
              <a:solidFill>
                <a:srgbClr val="0FD800"/>
              </a:solidFill>
            </a:endParaRPr>
          </a:p>
        </p:txBody>
      </p:sp>
      <p:pic>
        <p:nvPicPr>
          <p:cNvPr id="25615" name="Picture 15"/>
          <p:cNvPicPr>
            <a:picLocks noChangeAspect="1" noChangeArrowheads="1"/>
          </p:cNvPicPr>
          <p:nvPr/>
        </p:nvPicPr>
        <p:blipFill>
          <a:blip r:embed="rId3" cstate="print"/>
          <a:srcRect/>
          <a:stretch>
            <a:fillRect/>
          </a:stretch>
        </p:blipFill>
        <p:spPr bwMode="auto">
          <a:xfrm>
            <a:off x="5105400" y="914400"/>
            <a:ext cx="1447800" cy="1079500"/>
          </a:xfrm>
          <a:prstGeom prst="rect">
            <a:avLst/>
          </a:prstGeom>
          <a:noFill/>
        </p:spPr>
      </p:pic>
      <p:pic>
        <p:nvPicPr>
          <p:cNvPr id="25616" name="Picture 16"/>
          <p:cNvPicPr>
            <a:picLocks noChangeAspect="1" noChangeArrowheads="1"/>
          </p:cNvPicPr>
          <p:nvPr/>
        </p:nvPicPr>
        <p:blipFill>
          <a:blip r:embed="rId4" cstate="print"/>
          <a:srcRect/>
          <a:stretch>
            <a:fillRect/>
          </a:stretch>
        </p:blipFill>
        <p:spPr bwMode="auto">
          <a:xfrm>
            <a:off x="6858000" y="914400"/>
            <a:ext cx="1066800" cy="1074738"/>
          </a:xfrm>
          <a:prstGeom prst="rect">
            <a:avLst/>
          </a:prstGeom>
          <a:noFill/>
        </p:spPr>
      </p:pic>
      <p:pic>
        <p:nvPicPr>
          <p:cNvPr id="25619" name="Picture 19"/>
          <p:cNvPicPr>
            <a:picLocks noChangeAspect="1" noChangeArrowheads="1"/>
          </p:cNvPicPr>
          <p:nvPr/>
        </p:nvPicPr>
        <p:blipFill>
          <a:blip r:embed="rId5" cstate="print"/>
          <a:srcRect l="21739" r="26086" b="66492"/>
          <a:stretch>
            <a:fillRect/>
          </a:stretch>
        </p:blipFill>
        <p:spPr bwMode="auto">
          <a:xfrm>
            <a:off x="8001000" y="990600"/>
            <a:ext cx="914400" cy="762000"/>
          </a:xfrm>
          <a:prstGeom prst="rect">
            <a:avLst/>
          </a:prstGeom>
          <a:noFill/>
        </p:spPr>
      </p:pic>
      <p:pic>
        <p:nvPicPr>
          <p:cNvPr id="25620" name="Picture 20"/>
          <p:cNvPicPr>
            <a:picLocks noChangeAspect="1" noChangeArrowheads="1"/>
          </p:cNvPicPr>
          <p:nvPr/>
        </p:nvPicPr>
        <p:blipFill>
          <a:blip r:embed="rId6" cstate="print"/>
          <a:srcRect/>
          <a:stretch>
            <a:fillRect/>
          </a:stretch>
        </p:blipFill>
        <p:spPr bwMode="auto">
          <a:xfrm>
            <a:off x="7916863" y="2286000"/>
            <a:ext cx="1227137" cy="1655763"/>
          </a:xfrm>
          <a:prstGeom prst="rect">
            <a:avLst/>
          </a:prstGeom>
          <a:noFill/>
        </p:spPr>
      </p:pic>
      <p:pic>
        <p:nvPicPr>
          <p:cNvPr id="25622" name="Picture 22"/>
          <p:cNvPicPr>
            <a:picLocks noChangeAspect="1" noChangeArrowheads="1"/>
          </p:cNvPicPr>
          <p:nvPr/>
        </p:nvPicPr>
        <p:blipFill>
          <a:blip r:embed="rId7" cstate="print"/>
          <a:srcRect/>
          <a:stretch>
            <a:fillRect/>
          </a:stretch>
        </p:blipFill>
        <p:spPr bwMode="auto">
          <a:xfrm>
            <a:off x="6781800" y="5029200"/>
            <a:ext cx="990600" cy="1487488"/>
          </a:xfrm>
          <a:prstGeom prst="rect">
            <a:avLst/>
          </a:prstGeom>
          <a:noFill/>
        </p:spPr>
      </p:pic>
      <p:pic>
        <p:nvPicPr>
          <p:cNvPr id="25623" name="Picture 23"/>
          <p:cNvPicPr>
            <a:picLocks noChangeAspect="1" noChangeArrowheads="1"/>
          </p:cNvPicPr>
          <p:nvPr/>
        </p:nvPicPr>
        <p:blipFill>
          <a:blip r:embed="rId8" cstate="print"/>
          <a:srcRect/>
          <a:stretch>
            <a:fillRect/>
          </a:stretch>
        </p:blipFill>
        <p:spPr bwMode="auto">
          <a:xfrm>
            <a:off x="5410200" y="4887913"/>
            <a:ext cx="1219200" cy="1544637"/>
          </a:xfrm>
          <a:prstGeom prst="rect">
            <a:avLst/>
          </a:prstGeom>
          <a:noFill/>
        </p:spPr>
      </p:pic>
      <p:pic>
        <p:nvPicPr>
          <p:cNvPr id="25625" name="Picture 25"/>
          <p:cNvPicPr>
            <a:picLocks noChangeAspect="1" noChangeArrowheads="1"/>
          </p:cNvPicPr>
          <p:nvPr/>
        </p:nvPicPr>
        <p:blipFill>
          <a:blip r:embed="rId9" cstate="print"/>
          <a:srcRect/>
          <a:stretch>
            <a:fillRect/>
          </a:stretch>
        </p:blipFill>
        <p:spPr bwMode="auto">
          <a:xfrm>
            <a:off x="8077200" y="4800600"/>
            <a:ext cx="801688" cy="798513"/>
          </a:xfrm>
          <a:prstGeom prst="rect">
            <a:avLst/>
          </a:prstGeom>
          <a:noFill/>
        </p:spPr>
      </p:pic>
      <p:pic>
        <p:nvPicPr>
          <p:cNvPr id="25626" name="Picture 26"/>
          <p:cNvPicPr>
            <a:picLocks noChangeAspect="1" noChangeArrowheads="1"/>
          </p:cNvPicPr>
          <p:nvPr/>
        </p:nvPicPr>
        <p:blipFill>
          <a:blip r:embed="rId10" cstate="print"/>
          <a:srcRect l="15269" t="36609" r="46602" b="18480"/>
          <a:stretch>
            <a:fillRect/>
          </a:stretch>
        </p:blipFill>
        <p:spPr bwMode="auto">
          <a:xfrm>
            <a:off x="8153400" y="5638800"/>
            <a:ext cx="685800" cy="609600"/>
          </a:xfrm>
          <a:prstGeom prst="rect">
            <a:avLst/>
          </a:prstGeom>
          <a:noFill/>
        </p:spPr>
      </p:pic>
      <p:pic>
        <p:nvPicPr>
          <p:cNvPr id="25627" name="Picture 27"/>
          <p:cNvPicPr>
            <a:picLocks noChangeAspect="1" noChangeArrowheads="1"/>
          </p:cNvPicPr>
          <p:nvPr/>
        </p:nvPicPr>
        <p:blipFill>
          <a:blip r:embed="rId11" cstate="print"/>
          <a:srcRect/>
          <a:stretch>
            <a:fillRect/>
          </a:stretch>
        </p:blipFill>
        <p:spPr bwMode="auto">
          <a:xfrm>
            <a:off x="6553200" y="2549525"/>
            <a:ext cx="1219200" cy="1157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p:cTn id="7" dur="1000" fill="hold"/>
                                        <p:tgtEl>
                                          <p:spTgt spid="25611"/>
                                        </p:tgtEl>
                                        <p:attrNameLst>
                                          <p:attrName>ppt_w</p:attrName>
                                        </p:attrNameLst>
                                      </p:cBhvr>
                                      <p:tavLst>
                                        <p:tav tm="0">
                                          <p:val>
                                            <p:fltVal val="0"/>
                                          </p:val>
                                        </p:tav>
                                        <p:tav tm="100000">
                                          <p:val>
                                            <p:strVal val="#ppt_w"/>
                                          </p:val>
                                        </p:tav>
                                      </p:tavLst>
                                    </p:anim>
                                    <p:anim calcmode="lin" valueType="num">
                                      <p:cBhvr>
                                        <p:cTn id="8" dur="1000" fill="hold"/>
                                        <p:tgtEl>
                                          <p:spTgt spid="25611"/>
                                        </p:tgtEl>
                                        <p:attrNameLst>
                                          <p:attrName>ppt_h</p:attrName>
                                        </p:attrNameLst>
                                      </p:cBhvr>
                                      <p:tavLst>
                                        <p:tav tm="0">
                                          <p:val>
                                            <p:fltVal val="0"/>
                                          </p:val>
                                        </p:tav>
                                        <p:tav tm="100000">
                                          <p:val>
                                            <p:strVal val="#ppt_h"/>
                                          </p:val>
                                        </p:tav>
                                      </p:tavLst>
                                    </p:anim>
                                    <p:anim calcmode="lin" valueType="num">
                                      <p:cBhvr>
                                        <p:cTn id="9" dur="1000" fill="hold"/>
                                        <p:tgtEl>
                                          <p:spTgt spid="256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615"/>
                                        </p:tgtEl>
                                        <p:attrNameLst>
                                          <p:attrName>style.visibility</p:attrName>
                                        </p:attrNameLst>
                                      </p:cBhvr>
                                      <p:to>
                                        <p:strVal val="visible"/>
                                      </p:to>
                                    </p:set>
                                    <p:animEffect transition="in" filter="dissolve">
                                      <p:cBhvr>
                                        <p:cTn id="15" dur="500"/>
                                        <p:tgtEl>
                                          <p:spTgt spid="25615"/>
                                        </p:tgtEl>
                                      </p:cBhvr>
                                    </p:animEffect>
                                  </p:childTnLst>
                                </p:cTn>
                              </p:par>
                            </p:childTnLst>
                          </p:cTn>
                        </p:par>
                        <p:par>
                          <p:cTn id="16" fill="hold">
                            <p:stCondLst>
                              <p:cond delay="500"/>
                            </p:stCondLst>
                            <p:childTnLst>
                              <p:par>
                                <p:cTn id="17" presetID="9" presetClass="entr" presetSubtype="0" fill="hold" nodeType="afterEffect">
                                  <p:stCondLst>
                                    <p:cond delay="500"/>
                                  </p:stCondLst>
                                  <p:childTnLst>
                                    <p:set>
                                      <p:cBhvr>
                                        <p:cTn id="18" dur="1" fill="hold">
                                          <p:stCondLst>
                                            <p:cond delay="0"/>
                                          </p:stCondLst>
                                        </p:cTn>
                                        <p:tgtEl>
                                          <p:spTgt spid="25616"/>
                                        </p:tgtEl>
                                        <p:attrNameLst>
                                          <p:attrName>style.visibility</p:attrName>
                                        </p:attrNameLst>
                                      </p:cBhvr>
                                      <p:to>
                                        <p:strVal val="visible"/>
                                      </p:to>
                                    </p:set>
                                    <p:animEffect transition="in" filter="dissolve">
                                      <p:cBhvr>
                                        <p:cTn id="19" dur="500"/>
                                        <p:tgtEl>
                                          <p:spTgt spid="25616"/>
                                        </p:tgtEl>
                                      </p:cBhvr>
                                    </p:animEffect>
                                  </p:childTnLst>
                                </p:cTn>
                              </p:par>
                            </p:childTnLst>
                          </p:cTn>
                        </p:par>
                        <p:par>
                          <p:cTn id="20" fill="hold">
                            <p:stCondLst>
                              <p:cond delay="1500"/>
                            </p:stCondLst>
                            <p:childTnLst>
                              <p:par>
                                <p:cTn id="21" presetID="9" presetClass="entr" presetSubtype="0" fill="hold" nodeType="afterEffect">
                                  <p:stCondLst>
                                    <p:cond delay="500"/>
                                  </p:stCondLst>
                                  <p:childTnLst>
                                    <p:set>
                                      <p:cBhvr>
                                        <p:cTn id="22" dur="1" fill="hold">
                                          <p:stCondLst>
                                            <p:cond delay="0"/>
                                          </p:stCondLst>
                                        </p:cTn>
                                        <p:tgtEl>
                                          <p:spTgt spid="25619"/>
                                        </p:tgtEl>
                                        <p:attrNameLst>
                                          <p:attrName>style.visibility</p:attrName>
                                        </p:attrNameLst>
                                      </p:cBhvr>
                                      <p:to>
                                        <p:strVal val="visible"/>
                                      </p:to>
                                    </p:set>
                                    <p:animEffect transition="in" filter="dissolve">
                                      <p:cBhvr>
                                        <p:cTn id="23" dur="500"/>
                                        <p:tgtEl>
                                          <p:spTgt spid="25619"/>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25612"/>
                                        </p:tgtEl>
                                        <p:attrNameLst>
                                          <p:attrName>style.visibility</p:attrName>
                                        </p:attrNameLst>
                                      </p:cBhvr>
                                      <p:to>
                                        <p:strVal val="visible"/>
                                      </p:to>
                                    </p:set>
                                    <p:anim calcmode="lin" valueType="num">
                                      <p:cBhvr>
                                        <p:cTn id="28" dur="1000" fill="hold"/>
                                        <p:tgtEl>
                                          <p:spTgt spid="25612"/>
                                        </p:tgtEl>
                                        <p:attrNameLst>
                                          <p:attrName>ppt_w</p:attrName>
                                        </p:attrNameLst>
                                      </p:cBhvr>
                                      <p:tavLst>
                                        <p:tav tm="0">
                                          <p:val>
                                            <p:fltVal val="0"/>
                                          </p:val>
                                        </p:tav>
                                        <p:tav tm="100000">
                                          <p:val>
                                            <p:strVal val="#ppt_w"/>
                                          </p:val>
                                        </p:tav>
                                      </p:tavLst>
                                    </p:anim>
                                    <p:anim calcmode="lin" valueType="num">
                                      <p:cBhvr>
                                        <p:cTn id="29" dur="1000" fill="hold"/>
                                        <p:tgtEl>
                                          <p:spTgt spid="25612"/>
                                        </p:tgtEl>
                                        <p:attrNameLst>
                                          <p:attrName>ppt_h</p:attrName>
                                        </p:attrNameLst>
                                      </p:cBhvr>
                                      <p:tavLst>
                                        <p:tav tm="0">
                                          <p:val>
                                            <p:fltVal val="0"/>
                                          </p:val>
                                        </p:tav>
                                        <p:tav tm="100000">
                                          <p:val>
                                            <p:strVal val="#ppt_h"/>
                                          </p:val>
                                        </p:tav>
                                      </p:tavLst>
                                    </p:anim>
                                    <p:anim calcmode="lin" valueType="num">
                                      <p:cBhvr>
                                        <p:cTn id="30" dur="1000" fill="hold"/>
                                        <p:tgtEl>
                                          <p:spTgt spid="256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56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5627"/>
                                        </p:tgtEl>
                                        <p:attrNameLst>
                                          <p:attrName>style.visibility</p:attrName>
                                        </p:attrNameLst>
                                      </p:cBhvr>
                                      <p:to>
                                        <p:strVal val="visible"/>
                                      </p:to>
                                    </p:set>
                                    <p:animEffect transition="in" filter="dissolve">
                                      <p:cBhvr>
                                        <p:cTn id="36" dur="500"/>
                                        <p:tgtEl>
                                          <p:spTgt spid="25627"/>
                                        </p:tgtEl>
                                      </p:cBhvr>
                                    </p:animEffect>
                                  </p:childTnLst>
                                </p:cTn>
                              </p:par>
                            </p:childTnLst>
                          </p:cTn>
                        </p:par>
                        <p:par>
                          <p:cTn id="37" fill="hold">
                            <p:stCondLst>
                              <p:cond delay="500"/>
                            </p:stCondLst>
                            <p:childTnLst>
                              <p:par>
                                <p:cTn id="38" presetID="9" presetClass="entr" presetSubtype="0" fill="hold" nodeType="afterEffect">
                                  <p:stCondLst>
                                    <p:cond delay="500"/>
                                  </p:stCondLst>
                                  <p:childTnLst>
                                    <p:set>
                                      <p:cBhvr>
                                        <p:cTn id="39" dur="1" fill="hold">
                                          <p:stCondLst>
                                            <p:cond delay="0"/>
                                          </p:stCondLst>
                                        </p:cTn>
                                        <p:tgtEl>
                                          <p:spTgt spid="25620"/>
                                        </p:tgtEl>
                                        <p:attrNameLst>
                                          <p:attrName>style.visibility</p:attrName>
                                        </p:attrNameLst>
                                      </p:cBhvr>
                                      <p:to>
                                        <p:strVal val="visible"/>
                                      </p:to>
                                    </p:set>
                                    <p:animEffect transition="in" filter="dissolve">
                                      <p:cBhvr>
                                        <p:cTn id="40" dur="500"/>
                                        <p:tgtEl>
                                          <p:spTgt spid="25620"/>
                                        </p:tgtEl>
                                      </p:cBhvr>
                                    </p:animEffect>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25613"/>
                                        </p:tgtEl>
                                        <p:attrNameLst>
                                          <p:attrName>style.visibility</p:attrName>
                                        </p:attrNameLst>
                                      </p:cBhvr>
                                      <p:to>
                                        <p:strVal val="visible"/>
                                      </p:to>
                                    </p:set>
                                    <p:anim calcmode="lin" valueType="num">
                                      <p:cBhvr>
                                        <p:cTn id="45" dur="1000" fill="hold"/>
                                        <p:tgtEl>
                                          <p:spTgt spid="25613"/>
                                        </p:tgtEl>
                                        <p:attrNameLst>
                                          <p:attrName>ppt_w</p:attrName>
                                        </p:attrNameLst>
                                      </p:cBhvr>
                                      <p:tavLst>
                                        <p:tav tm="0">
                                          <p:val>
                                            <p:fltVal val="0"/>
                                          </p:val>
                                        </p:tav>
                                        <p:tav tm="100000">
                                          <p:val>
                                            <p:strVal val="#ppt_w"/>
                                          </p:val>
                                        </p:tav>
                                      </p:tavLst>
                                    </p:anim>
                                    <p:anim calcmode="lin" valueType="num">
                                      <p:cBhvr>
                                        <p:cTn id="46" dur="1000" fill="hold"/>
                                        <p:tgtEl>
                                          <p:spTgt spid="25613"/>
                                        </p:tgtEl>
                                        <p:attrNameLst>
                                          <p:attrName>ppt_h</p:attrName>
                                        </p:attrNameLst>
                                      </p:cBhvr>
                                      <p:tavLst>
                                        <p:tav tm="0">
                                          <p:val>
                                            <p:fltVal val="0"/>
                                          </p:val>
                                        </p:tav>
                                        <p:tav tm="100000">
                                          <p:val>
                                            <p:strVal val="#ppt_h"/>
                                          </p:val>
                                        </p:tav>
                                      </p:tavLst>
                                    </p:anim>
                                    <p:anim calcmode="lin" valueType="num">
                                      <p:cBhvr>
                                        <p:cTn id="47" dur="1000" fill="hold"/>
                                        <p:tgtEl>
                                          <p:spTgt spid="2561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56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25623"/>
                                        </p:tgtEl>
                                        <p:attrNameLst>
                                          <p:attrName>style.visibility</p:attrName>
                                        </p:attrNameLst>
                                      </p:cBhvr>
                                      <p:to>
                                        <p:strVal val="visible"/>
                                      </p:to>
                                    </p:set>
                                    <p:animEffect transition="in" filter="dissolve">
                                      <p:cBhvr>
                                        <p:cTn id="53" dur="500"/>
                                        <p:tgtEl>
                                          <p:spTgt spid="25623"/>
                                        </p:tgtEl>
                                      </p:cBhvr>
                                    </p:animEffect>
                                  </p:childTnLst>
                                </p:cTn>
                              </p:par>
                            </p:childTnLst>
                          </p:cTn>
                        </p:par>
                        <p:par>
                          <p:cTn id="54" fill="hold">
                            <p:stCondLst>
                              <p:cond delay="500"/>
                            </p:stCondLst>
                            <p:childTnLst>
                              <p:par>
                                <p:cTn id="55" presetID="9" presetClass="entr" presetSubtype="0" fill="hold" nodeType="afterEffect">
                                  <p:stCondLst>
                                    <p:cond delay="500"/>
                                  </p:stCondLst>
                                  <p:childTnLst>
                                    <p:set>
                                      <p:cBhvr>
                                        <p:cTn id="56" dur="1" fill="hold">
                                          <p:stCondLst>
                                            <p:cond delay="0"/>
                                          </p:stCondLst>
                                        </p:cTn>
                                        <p:tgtEl>
                                          <p:spTgt spid="25622"/>
                                        </p:tgtEl>
                                        <p:attrNameLst>
                                          <p:attrName>style.visibility</p:attrName>
                                        </p:attrNameLst>
                                      </p:cBhvr>
                                      <p:to>
                                        <p:strVal val="visible"/>
                                      </p:to>
                                    </p:set>
                                    <p:animEffect transition="in" filter="dissolve">
                                      <p:cBhvr>
                                        <p:cTn id="57" dur="500"/>
                                        <p:tgtEl>
                                          <p:spTgt spid="25622"/>
                                        </p:tgtEl>
                                      </p:cBhvr>
                                    </p:animEffect>
                                  </p:childTnLst>
                                </p:cTn>
                              </p:par>
                            </p:childTnLst>
                          </p:cTn>
                        </p:par>
                        <p:par>
                          <p:cTn id="58" fill="hold">
                            <p:stCondLst>
                              <p:cond delay="1500"/>
                            </p:stCondLst>
                            <p:childTnLst>
                              <p:par>
                                <p:cTn id="59" presetID="9" presetClass="entr" presetSubtype="0" fill="hold" nodeType="afterEffect">
                                  <p:stCondLst>
                                    <p:cond delay="500"/>
                                  </p:stCondLst>
                                  <p:childTnLst>
                                    <p:set>
                                      <p:cBhvr>
                                        <p:cTn id="60" dur="1" fill="hold">
                                          <p:stCondLst>
                                            <p:cond delay="0"/>
                                          </p:stCondLst>
                                        </p:cTn>
                                        <p:tgtEl>
                                          <p:spTgt spid="25625"/>
                                        </p:tgtEl>
                                        <p:attrNameLst>
                                          <p:attrName>style.visibility</p:attrName>
                                        </p:attrNameLst>
                                      </p:cBhvr>
                                      <p:to>
                                        <p:strVal val="visible"/>
                                      </p:to>
                                    </p:set>
                                    <p:animEffect transition="in" filter="dissolve">
                                      <p:cBhvr>
                                        <p:cTn id="61" dur="500"/>
                                        <p:tgtEl>
                                          <p:spTgt spid="25625"/>
                                        </p:tgtEl>
                                      </p:cBhvr>
                                    </p:animEffect>
                                  </p:childTnLst>
                                </p:cTn>
                              </p:par>
                            </p:childTnLst>
                          </p:cTn>
                        </p:par>
                        <p:par>
                          <p:cTn id="62" fill="hold">
                            <p:stCondLst>
                              <p:cond delay="2500"/>
                            </p:stCondLst>
                            <p:childTnLst>
                              <p:par>
                                <p:cTn id="63" presetID="9" presetClass="entr" presetSubtype="0" fill="hold" nodeType="afterEffect">
                                  <p:stCondLst>
                                    <p:cond delay="500"/>
                                  </p:stCondLst>
                                  <p:childTnLst>
                                    <p:set>
                                      <p:cBhvr>
                                        <p:cTn id="64" dur="1" fill="hold">
                                          <p:stCondLst>
                                            <p:cond delay="0"/>
                                          </p:stCondLst>
                                        </p:cTn>
                                        <p:tgtEl>
                                          <p:spTgt spid="25626"/>
                                        </p:tgtEl>
                                        <p:attrNameLst>
                                          <p:attrName>style.visibility</p:attrName>
                                        </p:attrNameLst>
                                      </p:cBhvr>
                                      <p:to>
                                        <p:strVal val="visible"/>
                                      </p:to>
                                    </p:set>
                                    <p:animEffect transition="in" filter="dissolve">
                                      <p:cBhvr>
                                        <p:cTn id="65" dur="500"/>
                                        <p:tgtEl>
                                          <p:spTgt spid="25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autoUpdateAnimBg="0"/>
      <p:bldP spid="25612" grpId="0" animBg="1" autoUpdateAnimBg="0"/>
      <p:bldP spid="2561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F0C"/>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752600" y="0"/>
            <a:ext cx="6019800" cy="946150"/>
          </a:xfrm>
          <a:prstGeom prst="rect">
            <a:avLst/>
          </a:prstGeom>
          <a:solidFill>
            <a:srgbClr val="376DFF"/>
          </a:solidFill>
          <a:ln w="9525">
            <a:noFill/>
            <a:miter lim="800000"/>
            <a:headEnd/>
            <a:tailEnd/>
          </a:ln>
          <a:effectLst/>
        </p:spPr>
        <p:txBody>
          <a:bodyPr>
            <a:spAutoFit/>
          </a:bodyPr>
          <a:lstStyle/>
          <a:p>
            <a:pPr algn="ctr">
              <a:spcBef>
                <a:spcPct val="50000"/>
              </a:spcBef>
            </a:pPr>
            <a:r>
              <a:rPr lang="en-US" sz="2800">
                <a:solidFill>
                  <a:srgbClr val="000F0C"/>
                </a:solidFill>
              </a:rPr>
              <a:t>ENERGY CONVERSIONS (ENERGY TRANSFORMATIONS)</a:t>
            </a:r>
          </a:p>
        </p:txBody>
      </p:sp>
      <p:sp>
        <p:nvSpPr>
          <p:cNvPr id="27651" name="Text Box 3"/>
          <p:cNvSpPr txBox="1">
            <a:spLocks noChangeArrowheads="1"/>
          </p:cNvSpPr>
          <p:nvPr/>
        </p:nvSpPr>
        <p:spPr bwMode="auto">
          <a:xfrm>
            <a:off x="0" y="1143000"/>
            <a:ext cx="9144000" cy="885825"/>
          </a:xfrm>
          <a:prstGeom prst="rect">
            <a:avLst/>
          </a:prstGeom>
          <a:solidFill>
            <a:srgbClr val="0FD800"/>
          </a:solidFill>
          <a:ln w="9525">
            <a:noFill/>
            <a:miter lim="800000"/>
            <a:headEnd/>
            <a:tailEnd/>
          </a:ln>
          <a:effectLst/>
        </p:spPr>
        <p:txBody>
          <a:bodyPr>
            <a:spAutoFit/>
          </a:bodyPr>
          <a:lstStyle/>
          <a:p>
            <a:pPr algn="ctr">
              <a:spcBef>
                <a:spcPct val="50000"/>
              </a:spcBef>
            </a:pPr>
            <a:r>
              <a:rPr lang="en-US" sz="2600">
                <a:solidFill>
                  <a:srgbClr val="000F0C"/>
                </a:solidFill>
              </a:rPr>
              <a:t>Energy can be converted (</a:t>
            </a:r>
            <a:r>
              <a:rPr lang="en-US" sz="2600" u="sng">
                <a:solidFill>
                  <a:srgbClr val="C100B2"/>
                </a:solidFill>
              </a:rPr>
              <a:t>transformed</a:t>
            </a:r>
            <a:r>
              <a:rPr lang="en-US" sz="2600">
                <a:solidFill>
                  <a:srgbClr val="000F0C"/>
                </a:solidFill>
              </a:rPr>
              <a:t> or </a:t>
            </a:r>
            <a:r>
              <a:rPr lang="en-US" sz="2600" u="sng">
                <a:solidFill>
                  <a:srgbClr val="C100B2"/>
                </a:solidFill>
              </a:rPr>
              <a:t>changed</a:t>
            </a:r>
            <a:r>
              <a:rPr lang="en-US" sz="2600">
                <a:solidFill>
                  <a:srgbClr val="000F0C"/>
                </a:solidFill>
              </a:rPr>
              <a:t>) from one form to another.</a:t>
            </a:r>
            <a:endParaRPr lang="en-US" sz="2600"/>
          </a:p>
        </p:txBody>
      </p:sp>
      <p:sp>
        <p:nvSpPr>
          <p:cNvPr id="27652" name="Text Box 4"/>
          <p:cNvSpPr txBox="1">
            <a:spLocks noChangeArrowheads="1"/>
          </p:cNvSpPr>
          <p:nvPr/>
        </p:nvSpPr>
        <p:spPr bwMode="auto">
          <a:xfrm>
            <a:off x="0" y="2724150"/>
            <a:ext cx="9144000" cy="3546475"/>
          </a:xfrm>
          <a:prstGeom prst="rect">
            <a:avLst/>
          </a:prstGeom>
          <a:solidFill>
            <a:srgbClr val="FFFD0F"/>
          </a:solidFill>
          <a:ln w="9525">
            <a:noFill/>
            <a:miter lim="800000"/>
            <a:headEnd/>
            <a:tailEnd/>
          </a:ln>
          <a:effectLst/>
        </p:spPr>
        <p:txBody>
          <a:bodyPr>
            <a:spAutoFit/>
          </a:bodyPr>
          <a:lstStyle/>
          <a:p>
            <a:pPr marL="457200" indent="-457200">
              <a:spcBef>
                <a:spcPct val="50000"/>
              </a:spcBef>
            </a:pPr>
            <a:r>
              <a:rPr lang="en-US" sz="2400">
                <a:solidFill>
                  <a:srgbClr val="000F0C"/>
                </a:solidFill>
              </a:rPr>
              <a:t>1) Food has POTENTIAL </a:t>
            </a:r>
            <a:r>
              <a:rPr lang="en-US" sz="2400" u="sng">
                <a:solidFill>
                  <a:srgbClr val="000F0C"/>
                </a:solidFill>
              </a:rPr>
              <a:t>CHEMICAL </a:t>
            </a:r>
            <a:r>
              <a:rPr lang="en-US" sz="2400">
                <a:solidFill>
                  <a:srgbClr val="000F0C"/>
                </a:solidFill>
              </a:rPr>
              <a:t>energy.  </a:t>
            </a:r>
          </a:p>
          <a:p>
            <a:pPr marL="457200" indent="-457200">
              <a:spcBef>
                <a:spcPct val="50000"/>
              </a:spcBef>
            </a:pPr>
            <a:r>
              <a:rPr lang="en-US" sz="2400">
                <a:solidFill>
                  <a:srgbClr val="000F0C"/>
                </a:solidFill>
              </a:rPr>
              <a:t>2)  When you eat it, the bonds in the atoms are broken and the energy is released to your cells.  </a:t>
            </a:r>
          </a:p>
          <a:p>
            <a:pPr marL="457200" indent="-457200">
              <a:spcBef>
                <a:spcPct val="50000"/>
              </a:spcBef>
              <a:buFont typeface="Times" pitchFamily="16" charset="0"/>
              <a:buAutoNum type="arabicParenR" startAt="3"/>
            </a:pPr>
            <a:r>
              <a:rPr lang="en-US" sz="2400">
                <a:solidFill>
                  <a:srgbClr val="000F0C"/>
                </a:solidFill>
              </a:rPr>
              <a:t>Your body CHANGES the chemical energy to KINETIC </a:t>
            </a:r>
            <a:r>
              <a:rPr lang="en-US" sz="2400" u="sng">
                <a:solidFill>
                  <a:srgbClr val="000F0C"/>
                </a:solidFill>
              </a:rPr>
              <a:t>MECHANICAL ENERGY</a:t>
            </a:r>
            <a:r>
              <a:rPr lang="en-US" sz="2400">
                <a:solidFill>
                  <a:srgbClr val="000F0C"/>
                </a:solidFill>
              </a:rPr>
              <a:t> when you run, jump, write, walk.</a:t>
            </a:r>
          </a:p>
          <a:p>
            <a:pPr marL="457200" indent="-457200">
              <a:spcBef>
                <a:spcPct val="50000"/>
              </a:spcBef>
              <a:buFont typeface="Times" pitchFamily="16" charset="0"/>
              <a:buNone/>
            </a:pPr>
            <a:r>
              <a:rPr lang="en-US" sz="2400">
                <a:solidFill>
                  <a:srgbClr val="000F0C"/>
                </a:solidFill>
              </a:rPr>
              <a:t>4)  </a:t>
            </a:r>
            <a:r>
              <a:rPr lang="en-US" sz="2300">
                <a:solidFill>
                  <a:srgbClr val="000F0C"/>
                </a:solidFill>
              </a:rPr>
              <a:t>Finally, your body creates THERMAL (HEAT) ENERGY you can feel because the molecules inside you are moving!</a:t>
            </a:r>
          </a:p>
        </p:txBody>
      </p:sp>
      <p:sp>
        <p:nvSpPr>
          <p:cNvPr id="27653" name="Text Box 5"/>
          <p:cNvSpPr txBox="1">
            <a:spLocks noChangeArrowheads="1"/>
          </p:cNvSpPr>
          <p:nvPr/>
        </p:nvSpPr>
        <p:spPr bwMode="auto">
          <a:xfrm>
            <a:off x="3352800" y="2209800"/>
            <a:ext cx="2187575" cy="457200"/>
          </a:xfrm>
          <a:prstGeom prst="rect">
            <a:avLst/>
          </a:prstGeom>
          <a:solidFill>
            <a:srgbClr val="C100B2"/>
          </a:solidFill>
          <a:ln w="9525">
            <a:noFill/>
            <a:miter lim="800000"/>
            <a:headEnd/>
            <a:tailEnd/>
          </a:ln>
          <a:effectLst/>
        </p:spPr>
        <p:txBody>
          <a:bodyPr wrap="none">
            <a:spAutoFit/>
          </a:bodyPr>
          <a:lstStyle/>
          <a:p>
            <a:r>
              <a:rPr lang="en-US" sz="2400"/>
              <a:t>For example…</a:t>
            </a:r>
            <a:endParaRPr lang="en-US"/>
          </a:p>
        </p:txBody>
      </p:sp>
      <p:pic>
        <p:nvPicPr>
          <p:cNvPr id="27654" name="Picture 6"/>
          <p:cNvPicPr>
            <a:picLocks noChangeAspect="1" noChangeArrowheads="1"/>
          </p:cNvPicPr>
          <p:nvPr/>
        </p:nvPicPr>
        <p:blipFill>
          <a:blip r:embed="rId3" cstate="print"/>
          <a:srcRect/>
          <a:stretch>
            <a:fillRect/>
          </a:stretch>
        </p:blipFill>
        <p:spPr bwMode="auto">
          <a:xfrm>
            <a:off x="7086600" y="1752600"/>
            <a:ext cx="1814513" cy="1447800"/>
          </a:xfrm>
          <a:prstGeom prst="rect">
            <a:avLst/>
          </a:prstGeom>
          <a:noFill/>
        </p:spPr>
      </p:pic>
      <p:pic>
        <p:nvPicPr>
          <p:cNvPr id="27655" name="Picture 7"/>
          <p:cNvPicPr>
            <a:picLocks noChangeAspect="1" noChangeArrowheads="1"/>
          </p:cNvPicPr>
          <p:nvPr/>
        </p:nvPicPr>
        <p:blipFill>
          <a:blip r:embed="rId4" cstate="print"/>
          <a:srcRect/>
          <a:stretch>
            <a:fillRect/>
          </a:stretch>
        </p:blipFill>
        <p:spPr bwMode="auto">
          <a:xfrm>
            <a:off x="8077200" y="4572000"/>
            <a:ext cx="1066800" cy="866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dissolve">
                                      <p:cBhvr>
                                        <p:cTn id="13" dur="500"/>
                                        <p:tgtEl>
                                          <p:spTgt spid="2765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652"/>
                                        </p:tgtEl>
                                        <p:attrNameLst>
                                          <p:attrName>style.visibility</p:attrName>
                                        </p:attrNameLst>
                                      </p:cBhvr>
                                      <p:to>
                                        <p:strVal val="visible"/>
                                      </p:to>
                                    </p:set>
                                    <p:animEffect transition="in" filter="dissolve">
                                      <p:cBhvr>
                                        <p:cTn id="18" dur="500"/>
                                        <p:tgtEl>
                                          <p:spTgt spid="27652"/>
                                        </p:tgtEl>
                                      </p:cBhvr>
                                    </p:animEffect>
                                  </p:childTnLst>
                                </p:cTn>
                              </p:par>
                            </p:childTnLst>
                          </p:cTn>
                        </p:par>
                        <p:par>
                          <p:cTn id="19" fill="hold">
                            <p:stCondLst>
                              <p:cond delay="500"/>
                            </p:stCondLst>
                            <p:childTnLst>
                              <p:par>
                                <p:cTn id="20" presetID="15" presetClass="entr" presetSubtype="0" fill="hold" nodeType="afterEffect">
                                  <p:stCondLst>
                                    <p:cond delay="0"/>
                                  </p:stCondLst>
                                  <p:childTnLst>
                                    <p:set>
                                      <p:cBhvr>
                                        <p:cTn id="21" dur="1" fill="hold">
                                          <p:stCondLst>
                                            <p:cond delay="0"/>
                                          </p:stCondLst>
                                        </p:cTn>
                                        <p:tgtEl>
                                          <p:spTgt spid="27654"/>
                                        </p:tgtEl>
                                        <p:attrNameLst>
                                          <p:attrName>style.visibility</p:attrName>
                                        </p:attrNameLst>
                                      </p:cBhvr>
                                      <p:to>
                                        <p:strVal val="visible"/>
                                      </p:to>
                                    </p:set>
                                    <p:anim calcmode="lin" valueType="num">
                                      <p:cBhvr>
                                        <p:cTn id="22" dur="1000" fill="hold"/>
                                        <p:tgtEl>
                                          <p:spTgt spid="27654"/>
                                        </p:tgtEl>
                                        <p:attrNameLst>
                                          <p:attrName>ppt_w</p:attrName>
                                        </p:attrNameLst>
                                      </p:cBhvr>
                                      <p:tavLst>
                                        <p:tav tm="0">
                                          <p:val>
                                            <p:fltVal val="0"/>
                                          </p:val>
                                        </p:tav>
                                        <p:tav tm="100000">
                                          <p:val>
                                            <p:strVal val="#ppt_w"/>
                                          </p:val>
                                        </p:tav>
                                      </p:tavLst>
                                    </p:anim>
                                    <p:anim calcmode="lin" valueType="num">
                                      <p:cBhvr>
                                        <p:cTn id="23" dur="1000" fill="hold"/>
                                        <p:tgtEl>
                                          <p:spTgt spid="27654"/>
                                        </p:tgtEl>
                                        <p:attrNameLst>
                                          <p:attrName>ppt_h</p:attrName>
                                        </p:attrNameLst>
                                      </p:cBhvr>
                                      <p:tavLst>
                                        <p:tav tm="0">
                                          <p:val>
                                            <p:fltVal val="0"/>
                                          </p:val>
                                        </p:tav>
                                        <p:tav tm="100000">
                                          <p:val>
                                            <p:strVal val="#ppt_h"/>
                                          </p:val>
                                        </p:tav>
                                      </p:tavLst>
                                    </p:anim>
                                    <p:anim calcmode="lin" valueType="num">
                                      <p:cBhvr>
                                        <p:cTn id="24" dur="1000" fill="hold"/>
                                        <p:tgtEl>
                                          <p:spTgt spid="2765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7654"/>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500"/>
                            </p:stCondLst>
                            <p:childTnLst>
                              <p:par>
                                <p:cTn id="27" presetID="15" presetClass="entr" presetSubtype="0" fill="hold" nodeType="afterEffect">
                                  <p:stCondLst>
                                    <p:cond delay="0"/>
                                  </p:stCondLst>
                                  <p:childTnLst>
                                    <p:set>
                                      <p:cBhvr>
                                        <p:cTn id="28" dur="1" fill="hold">
                                          <p:stCondLst>
                                            <p:cond delay="0"/>
                                          </p:stCondLst>
                                        </p:cTn>
                                        <p:tgtEl>
                                          <p:spTgt spid="27655"/>
                                        </p:tgtEl>
                                        <p:attrNameLst>
                                          <p:attrName>style.visibility</p:attrName>
                                        </p:attrNameLst>
                                      </p:cBhvr>
                                      <p:to>
                                        <p:strVal val="visible"/>
                                      </p:to>
                                    </p:set>
                                    <p:anim calcmode="lin" valueType="num">
                                      <p:cBhvr>
                                        <p:cTn id="29" dur="1000" fill="hold"/>
                                        <p:tgtEl>
                                          <p:spTgt spid="27655"/>
                                        </p:tgtEl>
                                        <p:attrNameLst>
                                          <p:attrName>ppt_w</p:attrName>
                                        </p:attrNameLst>
                                      </p:cBhvr>
                                      <p:tavLst>
                                        <p:tav tm="0">
                                          <p:val>
                                            <p:fltVal val="0"/>
                                          </p:val>
                                        </p:tav>
                                        <p:tav tm="100000">
                                          <p:val>
                                            <p:strVal val="#ppt_w"/>
                                          </p:val>
                                        </p:tav>
                                      </p:tavLst>
                                    </p:anim>
                                    <p:anim calcmode="lin" valueType="num">
                                      <p:cBhvr>
                                        <p:cTn id="30" dur="1000" fill="hold"/>
                                        <p:tgtEl>
                                          <p:spTgt spid="27655"/>
                                        </p:tgtEl>
                                        <p:attrNameLst>
                                          <p:attrName>ppt_h</p:attrName>
                                        </p:attrNameLst>
                                      </p:cBhvr>
                                      <p:tavLst>
                                        <p:tav tm="0">
                                          <p:val>
                                            <p:fltVal val="0"/>
                                          </p:val>
                                        </p:tav>
                                        <p:tav tm="100000">
                                          <p:val>
                                            <p:strVal val="#ppt_h"/>
                                          </p:val>
                                        </p:tav>
                                      </p:tavLst>
                                    </p:anim>
                                    <p:anim calcmode="lin" valueType="num">
                                      <p:cBhvr>
                                        <p:cTn id="31" dur="1000" fill="hold"/>
                                        <p:tgtEl>
                                          <p:spTgt spid="2765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76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autoUpdateAnimBg="0"/>
      <p:bldP spid="27652" grpId="0" animBg="1" autoUpdateAnimBg="0"/>
      <p:bldP spid="27653" grpId="0" animBg="1" autoUpdateAnimBg="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3304</TotalTime>
  <Words>940</Words>
  <Application>Microsoft Office PowerPoint</Application>
  <PresentationFormat>On-screen Show (4:3)</PresentationFormat>
  <Paragraphs>277</Paragraphs>
  <Slides>34</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ＭＳ Ｐゴシック</vt:lpstr>
      <vt:lpstr>Arial</vt:lpstr>
      <vt:lpstr>Comic Sans MS</vt:lpstr>
      <vt:lpstr>Times</vt:lpstr>
      <vt:lpstr>Times New Roman</vt:lpstr>
      <vt:lpstr>Trebuchet MS</vt:lpstr>
      <vt:lpstr>Wingdings 3</vt:lpstr>
      <vt:lpstr>Facet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Electricity from Nuclear energy</vt:lpstr>
      <vt:lpstr>Electricity from Wind energy</vt:lpstr>
      <vt:lpstr>PowerPoint Presentation</vt:lpstr>
      <vt:lpstr>Electricity from geothermal</vt:lpstr>
      <vt:lpstr>Electricity from the sun</vt:lpstr>
      <vt:lpstr>PowerPoint Presentation</vt:lpstr>
      <vt:lpstr>Electricity from hydropower</vt:lpstr>
      <vt:lpstr>PowerPoint Presentation</vt:lpstr>
      <vt:lpstr>PowerPoint Presentation</vt:lpstr>
      <vt:lpstr>PowerPoint Presentation</vt:lpstr>
      <vt:lpstr>PowerPoint Presentation</vt:lpstr>
    </vt:vector>
  </TitlesOfParts>
  <Company>Hampton City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HCS HCS</dc:creator>
  <cp:lastModifiedBy>Jill A. Brown</cp:lastModifiedBy>
  <cp:revision>148</cp:revision>
  <dcterms:created xsi:type="dcterms:W3CDTF">2005-10-11T23:29:15Z</dcterms:created>
  <dcterms:modified xsi:type="dcterms:W3CDTF">2015-03-13T18:19:37Z</dcterms:modified>
</cp:coreProperties>
</file>